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60"/>
  </p:notesMasterIdLst>
  <p:handoutMasterIdLst>
    <p:handoutMasterId r:id="rId61"/>
  </p:handoutMasterIdLst>
  <p:sldIdLst>
    <p:sldId id="304" r:id="rId2"/>
    <p:sldId id="282" r:id="rId3"/>
    <p:sldId id="344" r:id="rId4"/>
    <p:sldId id="346" r:id="rId5"/>
    <p:sldId id="345" r:id="rId6"/>
    <p:sldId id="283" r:id="rId7"/>
    <p:sldId id="285" r:id="rId8"/>
    <p:sldId id="289" r:id="rId9"/>
    <p:sldId id="288" r:id="rId10"/>
    <p:sldId id="287" r:id="rId11"/>
    <p:sldId id="290" r:id="rId12"/>
    <p:sldId id="291" r:id="rId13"/>
    <p:sldId id="292" r:id="rId14"/>
    <p:sldId id="293" r:id="rId15"/>
    <p:sldId id="295" r:id="rId16"/>
    <p:sldId id="296" r:id="rId17"/>
    <p:sldId id="298" r:id="rId18"/>
    <p:sldId id="300" r:id="rId19"/>
    <p:sldId id="297" r:id="rId20"/>
    <p:sldId id="299" r:id="rId21"/>
    <p:sldId id="341" r:id="rId22"/>
    <p:sldId id="302" r:id="rId23"/>
    <p:sldId id="343" r:id="rId24"/>
    <p:sldId id="342" r:id="rId25"/>
    <p:sldId id="310" r:id="rId26"/>
    <p:sldId id="307" r:id="rId27"/>
    <p:sldId id="308" r:id="rId28"/>
    <p:sldId id="309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336" r:id="rId54"/>
    <p:sldId id="337" r:id="rId55"/>
    <p:sldId id="338" r:id="rId56"/>
    <p:sldId id="339" r:id="rId57"/>
    <p:sldId id="340" r:id="rId58"/>
    <p:sldId id="348" r:id="rId5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方正舒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0000FF"/>
    <a:srgbClr val="006600"/>
    <a:srgbClr val="FFFFCC"/>
    <a:srgbClr val="FF66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765"/>
    </p:cViewPr>
  </p:sorterViewPr>
  <p:notesViewPr>
    <p:cSldViewPr snapToGrid="0">
      <p:cViewPr varScale="1">
        <p:scale>
          <a:sx n="76" d="100"/>
          <a:sy n="76" d="100"/>
        </p:scale>
        <p:origin x="-3516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BC0A4C3-80C8-441D-82EA-289A6A4F15CF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18DC990-E1DD-48C8-B710-0E5845F405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59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B47DEB3-7A62-4F0F-B7BD-CEE838DBD6E9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870756EB-FCB0-4886-BA5F-989498A145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3825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0756EB-FCB0-4886-BA5F-989498A1455E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33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541338" y="247650"/>
            <a:ext cx="12231687" cy="6856413"/>
            <a:chOff x="-16934" y="0"/>
            <a:chExt cx="12231160" cy="6856214"/>
          </a:xfrm>
        </p:grpSpPr>
        <p:pic>
          <p:nvPicPr>
            <p:cNvPr id="5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6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9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14"/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B9B83-E527-4C12-93E1-5879D241103C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0A65B-B973-49B7-81CF-B3BDD09A2E1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33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24653-EB92-4DE8-B76C-8D2D6D6F419B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EACE6-BBA4-42F8-9F70-2382B5EC1D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30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/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C7DDB-8970-4B45-905D-B6FB8BDA34D9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ADCC9-A4B8-4E61-A33F-68A89CDAC0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50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532D9-AA49-4DA8-BB28-F1CE65818522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AADEB-AEF6-4D85-9357-45D17A5F49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5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7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7F64D-1539-430B-94B7-A3F5279415F3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33BEC-336E-48BE-9422-E562280F64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89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9118-4738-4F24-B1AB-5767C7EC03CD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029C5-542C-4CAF-9C95-8F09344F8D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58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749C2-FAFF-405F-ACBE-8039EA2BD093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BC5CA-41BE-4FB2-8CAB-431F43016F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572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/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280C7-808B-4A15-A8A8-A482F5123A50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4F006-06C9-497E-8D08-6FAB457F63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496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D8480-B5AC-4B37-90E7-494F620A7AA4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4982E-CAAE-4B63-9B2A-73BA9B5E4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6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E6295-8B32-40E9-B405-3C455986575C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C4422-D596-435F-B834-41DB961AE0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65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675C2-45C4-4EE7-A549-C6787F7D296D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9922B-F9BF-47CA-9BFC-474DB4A56E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444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8000"/>
              <a:t>“</a:t>
            </a: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8000"/>
              <a:t>”</a:t>
            </a:r>
          </a:p>
        </p:txBody>
      </p:sp>
      <p:cxnSp>
        <p:nvCxnSpPr>
          <p:cNvPr id="7" name="Straight Connector 18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A2CC9-5926-4808-98EE-335D9A616F47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5009-F734-43C7-8568-68A5CA7B506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222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124DE-6545-498C-BD5C-65C2EEDAE80C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2EA11-1205-4046-920A-E8DF1440DF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404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800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8000"/>
              <a:t>”</a:t>
            </a:r>
          </a:p>
        </p:txBody>
      </p:sp>
      <p:cxnSp>
        <p:nvCxnSpPr>
          <p:cNvPr id="7" name="Straight Connector 25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772A6-ADC6-4A1C-B71C-86A4E438ED10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5A510-ED92-4417-8799-A9A185B20B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574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4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8F49-F465-4360-BF60-6E815B043408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EA061-D2EF-45CF-84F9-C987F8C39B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48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494DF-9EDC-46C0-8DCB-C34018C3FF33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F46E-A28D-4ACB-A915-A2C588A6A7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281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CBEC-5CC0-45FF-82CF-0EADFC361093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FE619-EC66-4899-AA3C-D50E92B725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52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fld id="{1D56E701-D10F-4968-BF09-5CE4105A830D}" type="datetimeFigureOut">
              <a:rPr lang="zh-CN" altLang="en-US"/>
              <a:pPr>
                <a:defRPr/>
              </a:pPr>
              <a:t>2020/2/11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1AC831ED-3CF0-4E5A-9FAD-E111852063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ea typeface="方正舒体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ea typeface="方正舒体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ea typeface="方正舒体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ea typeface="方正舒体" pitchFamily="2" charset="-122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41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9.wmf"/><Relationship Id="rId4" Type="http://schemas.openxmlformats.org/officeDocument/2006/relationships/image" Target="../media/image42.png"/><Relationship Id="rId9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8.wmf"/><Relationship Id="rId11" Type="http://schemas.openxmlformats.org/officeDocument/2006/relationships/image" Target="../media/image43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47.pn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8.wmf"/><Relationship Id="rId11" Type="http://schemas.openxmlformats.org/officeDocument/2006/relationships/image" Target="../media/image45.png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48.png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image" Target="../media/image56.emf"/><Relationship Id="rId3" Type="http://schemas.openxmlformats.org/officeDocument/2006/relationships/image" Target="../media/image46.emf"/><Relationship Id="rId7" Type="http://schemas.openxmlformats.org/officeDocument/2006/relationships/image" Target="../media/image50.emf"/><Relationship Id="rId12" Type="http://schemas.openxmlformats.org/officeDocument/2006/relationships/image" Target="../media/image55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image" Target="../media/image53.emf"/><Relationship Id="rId4" Type="http://schemas.openxmlformats.org/officeDocument/2006/relationships/image" Target="../media/image47.emf"/><Relationship Id="rId9" Type="http://schemas.openxmlformats.org/officeDocument/2006/relationships/image" Target="../media/image52.emf"/><Relationship Id="rId14" Type="http://schemas.openxmlformats.org/officeDocument/2006/relationships/image" Target="../media/image43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13" Type="http://schemas.openxmlformats.org/officeDocument/2006/relationships/image" Target="../media/image61.emf"/><Relationship Id="rId3" Type="http://schemas.openxmlformats.org/officeDocument/2006/relationships/image" Target="../media/image46.emf"/><Relationship Id="rId7" Type="http://schemas.openxmlformats.org/officeDocument/2006/relationships/image" Target="../media/image55.emf"/><Relationship Id="rId12" Type="http://schemas.openxmlformats.org/officeDocument/2006/relationships/image" Target="../media/image60.emf"/><Relationship Id="rId2" Type="http://schemas.openxmlformats.org/officeDocument/2006/relationships/image" Target="../media/image41.emf"/><Relationship Id="rId16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emf"/><Relationship Id="rId11" Type="http://schemas.openxmlformats.org/officeDocument/2006/relationships/image" Target="../media/image59.emf"/><Relationship Id="rId5" Type="http://schemas.openxmlformats.org/officeDocument/2006/relationships/image" Target="../media/image53.emf"/><Relationship Id="rId15" Type="http://schemas.openxmlformats.org/officeDocument/2006/relationships/image" Target="../media/image63.emf"/><Relationship Id="rId10" Type="http://schemas.openxmlformats.org/officeDocument/2006/relationships/image" Target="../media/image58.emf"/><Relationship Id="rId4" Type="http://schemas.openxmlformats.org/officeDocument/2006/relationships/image" Target="../media/image52.emf"/><Relationship Id="rId9" Type="http://schemas.openxmlformats.org/officeDocument/2006/relationships/image" Target="../media/image57.emf"/><Relationship Id="rId14" Type="http://schemas.openxmlformats.org/officeDocument/2006/relationships/image" Target="../media/image62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image" Target="../media/image61.emf"/><Relationship Id="rId3" Type="http://schemas.openxmlformats.org/officeDocument/2006/relationships/image" Target="../media/image46.emf"/><Relationship Id="rId7" Type="http://schemas.openxmlformats.org/officeDocument/2006/relationships/image" Target="../media/image50.emf"/><Relationship Id="rId12" Type="http://schemas.openxmlformats.org/officeDocument/2006/relationships/image" Target="../media/image57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11" Type="http://schemas.openxmlformats.org/officeDocument/2006/relationships/image" Target="../media/image56.emf"/><Relationship Id="rId5" Type="http://schemas.openxmlformats.org/officeDocument/2006/relationships/image" Target="../media/image48.emf"/><Relationship Id="rId15" Type="http://schemas.openxmlformats.org/officeDocument/2006/relationships/image" Target="../media/image43.emf"/><Relationship Id="rId10" Type="http://schemas.openxmlformats.org/officeDocument/2006/relationships/image" Target="../media/image53.emf"/><Relationship Id="rId4" Type="http://schemas.openxmlformats.org/officeDocument/2006/relationships/image" Target="../media/image47.emf"/><Relationship Id="rId9" Type="http://schemas.openxmlformats.org/officeDocument/2006/relationships/image" Target="../media/image52.emf"/><Relationship Id="rId14" Type="http://schemas.openxmlformats.org/officeDocument/2006/relationships/image" Target="../media/image58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4.emf"/><Relationship Id="rId7" Type="http://schemas.openxmlformats.org/officeDocument/2006/relationships/image" Target="../media/image68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emf"/><Relationship Id="rId5" Type="http://schemas.openxmlformats.org/officeDocument/2006/relationships/image" Target="../media/image66.emf"/><Relationship Id="rId4" Type="http://schemas.openxmlformats.org/officeDocument/2006/relationships/image" Target="../media/image65.emf"/><Relationship Id="rId9" Type="http://schemas.openxmlformats.org/officeDocument/2006/relationships/image" Target="../media/image44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13" Type="http://schemas.openxmlformats.org/officeDocument/2006/relationships/image" Target="../media/image78.emf"/><Relationship Id="rId18" Type="http://schemas.openxmlformats.org/officeDocument/2006/relationships/image" Target="../media/image83.emf"/><Relationship Id="rId3" Type="http://schemas.openxmlformats.org/officeDocument/2006/relationships/image" Target="../media/image41.emf"/><Relationship Id="rId7" Type="http://schemas.openxmlformats.org/officeDocument/2006/relationships/image" Target="../media/image72.emf"/><Relationship Id="rId12" Type="http://schemas.openxmlformats.org/officeDocument/2006/relationships/image" Target="../media/image77.emf"/><Relationship Id="rId17" Type="http://schemas.openxmlformats.org/officeDocument/2006/relationships/image" Target="../media/image82.emf"/><Relationship Id="rId2" Type="http://schemas.openxmlformats.org/officeDocument/2006/relationships/image" Target="../media/image70.png"/><Relationship Id="rId16" Type="http://schemas.openxmlformats.org/officeDocument/2006/relationships/image" Target="../media/image81.emf"/><Relationship Id="rId20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emf"/><Relationship Id="rId11" Type="http://schemas.openxmlformats.org/officeDocument/2006/relationships/image" Target="../media/image76.emf"/><Relationship Id="rId5" Type="http://schemas.openxmlformats.org/officeDocument/2006/relationships/image" Target="../media/image68.emf"/><Relationship Id="rId15" Type="http://schemas.openxmlformats.org/officeDocument/2006/relationships/image" Target="../media/image80.emf"/><Relationship Id="rId10" Type="http://schemas.openxmlformats.org/officeDocument/2006/relationships/image" Target="../media/image75.emf"/><Relationship Id="rId19" Type="http://schemas.openxmlformats.org/officeDocument/2006/relationships/image" Target="../media/image84.emf"/><Relationship Id="rId4" Type="http://schemas.openxmlformats.org/officeDocument/2006/relationships/image" Target="../media/image46.emf"/><Relationship Id="rId9" Type="http://schemas.openxmlformats.org/officeDocument/2006/relationships/image" Target="../media/image74.emf"/><Relationship Id="rId14" Type="http://schemas.openxmlformats.org/officeDocument/2006/relationships/image" Target="../media/image79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image" Target="../media/image46.emf"/><Relationship Id="rId7" Type="http://schemas.openxmlformats.org/officeDocument/2006/relationships/image" Target="../media/image88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emf"/><Relationship Id="rId11" Type="http://schemas.openxmlformats.org/officeDocument/2006/relationships/image" Target="../media/image92.emf"/><Relationship Id="rId5" Type="http://schemas.openxmlformats.org/officeDocument/2006/relationships/image" Target="../media/image86.emf"/><Relationship Id="rId10" Type="http://schemas.openxmlformats.org/officeDocument/2006/relationships/image" Target="../media/image91.emf"/><Relationship Id="rId4" Type="http://schemas.openxmlformats.org/officeDocument/2006/relationships/image" Target="../media/image85.emf"/><Relationship Id="rId9" Type="http://schemas.openxmlformats.org/officeDocument/2006/relationships/image" Target="../media/image90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46.emf"/><Relationship Id="rId7" Type="http://schemas.openxmlformats.org/officeDocument/2006/relationships/image" Target="../media/image95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emf"/><Relationship Id="rId5" Type="http://schemas.openxmlformats.org/officeDocument/2006/relationships/image" Target="../media/image93.emf"/><Relationship Id="rId4" Type="http://schemas.openxmlformats.org/officeDocument/2006/relationships/image" Target="../media/image85.emf"/><Relationship Id="rId9" Type="http://schemas.openxmlformats.org/officeDocument/2006/relationships/image" Target="../media/image92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13" Type="http://schemas.openxmlformats.org/officeDocument/2006/relationships/image" Target="../media/image92.emf"/><Relationship Id="rId3" Type="http://schemas.openxmlformats.org/officeDocument/2006/relationships/image" Target="../media/image46.emf"/><Relationship Id="rId7" Type="http://schemas.openxmlformats.org/officeDocument/2006/relationships/image" Target="../media/image97.emf"/><Relationship Id="rId12" Type="http://schemas.openxmlformats.org/officeDocument/2006/relationships/image" Target="../media/image101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emf"/><Relationship Id="rId11" Type="http://schemas.openxmlformats.org/officeDocument/2006/relationships/image" Target="../media/image100.emf"/><Relationship Id="rId5" Type="http://schemas.openxmlformats.org/officeDocument/2006/relationships/image" Target="../media/image93.emf"/><Relationship Id="rId10" Type="http://schemas.openxmlformats.org/officeDocument/2006/relationships/image" Target="../media/image99.png"/><Relationship Id="rId4" Type="http://schemas.openxmlformats.org/officeDocument/2006/relationships/image" Target="../media/image85.emf"/><Relationship Id="rId9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13" Type="http://schemas.openxmlformats.org/officeDocument/2006/relationships/image" Target="../media/image105.emf"/><Relationship Id="rId3" Type="http://schemas.openxmlformats.org/officeDocument/2006/relationships/image" Target="../media/image41.emf"/><Relationship Id="rId7" Type="http://schemas.openxmlformats.org/officeDocument/2006/relationships/image" Target="../media/image94.emf"/><Relationship Id="rId12" Type="http://schemas.openxmlformats.org/officeDocument/2006/relationships/image" Target="../media/image104.emf"/><Relationship Id="rId2" Type="http://schemas.openxmlformats.org/officeDocument/2006/relationships/image" Target="../media/image95.png"/><Relationship Id="rId16" Type="http://schemas.openxmlformats.org/officeDocument/2006/relationships/image" Target="../media/image9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emf"/><Relationship Id="rId11" Type="http://schemas.openxmlformats.org/officeDocument/2006/relationships/image" Target="../media/image103.emf"/><Relationship Id="rId5" Type="http://schemas.openxmlformats.org/officeDocument/2006/relationships/image" Target="../media/image85.emf"/><Relationship Id="rId15" Type="http://schemas.openxmlformats.org/officeDocument/2006/relationships/image" Target="../media/image107.emf"/><Relationship Id="rId10" Type="http://schemas.openxmlformats.org/officeDocument/2006/relationships/image" Target="../media/image102.emf"/><Relationship Id="rId4" Type="http://schemas.openxmlformats.org/officeDocument/2006/relationships/image" Target="../media/image46.emf"/><Relationship Id="rId9" Type="http://schemas.openxmlformats.org/officeDocument/2006/relationships/image" Target="../media/image98.emf"/><Relationship Id="rId14" Type="http://schemas.openxmlformats.org/officeDocument/2006/relationships/image" Target="../media/image106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13" Type="http://schemas.openxmlformats.org/officeDocument/2006/relationships/image" Target="../media/image108.emf"/><Relationship Id="rId18" Type="http://schemas.openxmlformats.org/officeDocument/2006/relationships/image" Target="../media/image113.emf"/><Relationship Id="rId3" Type="http://schemas.openxmlformats.org/officeDocument/2006/relationships/image" Target="../media/image41.emf"/><Relationship Id="rId7" Type="http://schemas.openxmlformats.org/officeDocument/2006/relationships/image" Target="../media/image94.emf"/><Relationship Id="rId12" Type="http://schemas.openxmlformats.org/officeDocument/2006/relationships/image" Target="../media/image107.emf"/><Relationship Id="rId17" Type="http://schemas.openxmlformats.org/officeDocument/2006/relationships/image" Target="../media/image112.emf"/><Relationship Id="rId2" Type="http://schemas.openxmlformats.org/officeDocument/2006/relationships/image" Target="../media/image95.png"/><Relationship Id="rId16" Type="http://schemas.openxmlformats.org/officeDocument/2006/relationships/image" Target="../media/image111.emf"/><Relationship Id="rId20" Type="http://schemas.openxmlformats.org/officeDocument/2006/relationships/image" Target="../media/image9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emf"/><Relationship Id="rId11" Type="http://schemas.openxmlformats.org/officeDocument/2006/relationships/image" Target="../media/image103.emf"/><Relationship Id="rId5" Type="http://schemas.openxmlformats.org/officeDocument/2006/relationships/image" Target="../media/image85.emf"/><Relationship Id="rId15" Type="http://schemas.openxmlformats.org/officeDocument/2006/relationships/image" Target="../media/image110.emf"/><Relationship Id="rId10" Type="http://schemas.openxmlformats.org/officeDocument/2006/relationships/image" Target="../media/image102.emf"/><Relationship Id="rId19" Type="http://schemas.openxmlformats.org/officeDocument/2006/relationships/image" Target="../media/image114.emf"/><Relationship Id="rId4" Type="http://schemas.openxmlformats.org/officeDocument/2006/relationships/image" Target="../media/image46.emf"/><Relationship Id="rId9" Type="http://schemas.openxmlformats.org/officeDocument/2006/relationships/image" Target="../media/image98.emf"/><Relationship Id="rId14" Type="http://schemas.openxmlformats.org/officeDocument/2006/relationships/image" Target="../media/image109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41.emf"/><Relationship Id="rId7" Type="http://schemas.openxmlformats.org/officeDocument/2006/relationships/image" Target="../media/image94.emf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emf"/><Relationship Id="rId5" Type="http://schemas.openxmlformats.org/officeDocument/2006/relationships/image" Target="../media/image85.emf"/><Relationship Id="rId4" Type="http://schemas.openxmlformats.org/officeDocument/2006/relationships/image" Target="../media/image46.emf"/><Relationship Id="rId9" Type="http://schemas.openxmlformats.org/officeDocument/2006/relationships/image" Target="../media/image9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13" Type="http://schemas.openxmlformats.org/officeDocument/2006/relationships/image" Target="../media/image124.emf"/><Relationship Id="rId3" Type="http://schemas.openxmlformats.org/officeDocument/2006/relationships/image" Target="../media/image85.emf"/><Relationship Id="rId7" Type="http://schemas.openxmlformats.org/officeDocument/2006/relationships/image" Target="../media/image118.emf"/><Relationship Id="rId12" Type="http://schemas.openxmlformats.org/officeDocument/2006/relationships/image" Target="../media/image123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emf"/><Relationship Id="rId11" Type="http://schemas.openxmlformats.org/officeDocument/2006/relationships/image" Target="../media/image122.emf"/><Relationship Id="rId5" Type="http://schemas.openxmlformats.org/officeDocument/2006/relationships/image" Target="../media/image116.png"/><Relationship Id="rId10" Type="http://schemas.openxmlformats.org/officeDocument/2006/relationships/image" Target="../media/image121.emf"/><Relationship Id="rId4" Type="http://schemas.openxmlformats.org/officeDocument/2006/relationships/image" Target="../media/image93.emf"/><Relationship Id="rId9" Type="http://schemas.openxmlformats.org/officeDocument/2006/relationships/image" Target="../media/image120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emf"/><Relationship Id="rId13" Type="http://schemas.openxmlformats.org/officeDocument/2006/relationships/image" Target="../media/image128.emf"/><Relationship Id="rId3" Type="http://schemas.openxmlformats.org/officeDocument/2006/relationships/image" Target="../media/image85.emf"/><Relationship Id="rId7" Type="http://schemas.openxmlformats.org/officeDocument/2006/relationships/image" Target="../media/image118.emf"/><Relationship Id="rId12" Type="http://schemas.openxmlformats.org/officeDocument/2006/relationships/image" Target="../media/image127.emf"/><Relationship Id="rId2" Type="http://schemas.openxmlformats.org/officeDocument/2006/relationships/image" Target="../media/image46.emf"/><Relationship Id="rId16" Type="http://schemas.openxmlformats.org/officeDocument/2006/relationships/image" Target="../media/image1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emf"/><Relationship Id="rId11" Type="http://schemas.openxmlformats.org/officeDocument/2006/relationships/image" Target="../media/image126.emf"/><Relationship Id="rId5" Type="http://schemas.openxmlformats.org/officeDocument/2006/relationships/image" Target="../media/image116.png"/><Relationship Id="rId15" Type="http://schemas.openxmlformats.org/officeDocument/2006/relationships/image" Target="../media/image130.emf"/><Relationship Id="rId10" Type="http://schemas.openxmlformats.org/officeDocument/2006/relationships/image" Target="../media/image125.emf"/><Relationship Id="rId4" Type="http://schemas.openxmlformats.org/officeDocument/2006/relationships/image" Target="../media/image93.emf"/><Relationship Id="rId9" Type="http://schemas.openxmlformats.org/officeDocument/2006/relationships/image" Target="../media/image124.emf"/><Relationship Id="rId14" Type="http://schemas.openxmlformats.org/officeDocument/2006/relationships/image" Target="../media/image12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36.emf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emf"/><Relationship Id="rId5" Type="http://schemas.openxmlformats.org/officeDocument/2006/relationships/image" Target="../media/image134.emf"/><Relationship Id="rId4" Type="http://schemas.openxmlformats.org/officeDocument/2006/relationships/image" Target="../media/image13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7" Type="http://schemas.openxmlformats.org/officeDocument/2006/relationships/image" Target="../media/image137.png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136.emf"/><Relationship Id="rId4" Type="http://schemas.openxmlformats.org/officeDocument/2006/relationships/image" Target="../media/image13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7" Type="http://schemas.openxmlformats.org/officeDocument/2006/relationships/image" Target="../media/image143.emf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emf"/><Relationship Id="rId5" Type="http://schemas.openxmlformats.org/officeDocument/2006/relationships/image" Target="../media/image141.emf"/><Relationship Id="rId4" Type="http://schemas.openxmlformats.org/officeDocument/2006/relationships/image" Target="../media/image140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13" Type="http://schemas.openxmlformats.org/officeDocument/2006/relationships/image" Target="../media/image154.emf"/><Relationship Id="rId3" Type="http://schemas.openxmlformats.org/officeDocument/2006/relationships/image" Target="../media/image138.png"/><Relationship Id="rId7" Type="http://schemas.openxmlformats.org/officeDocument/2006/relationships/image" Target="../media/image148.emf"/><Relationship Id="rId12" Type="http://schemas.openxmlformats.org/officeDocument/2006/relationships/image" Target="../media/image153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emf"/><Relationship Id="rId11" Type="http://schemas.openxmlformats.org/officeDocument/2006/relationships/image" Target="../media/image152.emf"/><Relationship Id="rId5" Type="http://schemas.openxmlformats.org/officeDocument/2006/relationships/image" Target="../media/image146.emf"/><Relationship Id="rId15" Type="http://schemas.openxmlformats.org/officeDocument/2006/relationships/image" Target="../media/image156.emf"/><Relationship Id="rId10" Type="http://schemas.openxmlformats.org/officeDocument/2006/relationships/image" Target="../media/image151.emf"/><Relationship Id="rId4" Type="http://schemas.openxmlformats.org/officeDocument/2006/relationships/image" Target="../media/image145.emf"/><Relationship Id="rId9" Type="http://schemas.openxmlformats.org/officeDocument/2006/relationships/image" Target="../media/image150.emf"/><Relationship Id="rId14" Type="http://schemas.openxmlformats.org/officeDocument/2006/relationships/image" Target="../media/image155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emf"/><Relationship Id="rId13" Type="http://schemas.openxmlformats.org/officeDocument/2006/relationships/image" Target="../media/image159.emf"/><Relationship Id="rId3" Type="http://schemas.openxmlformats.org/officeDocument/2006/relationships/image" Target="../media/image138.png"/><Relationship Id="rId7" Type="http://schemas.openxmlformats.org/officeDocument/2006/relationships/image" Target="../media/image157.emf"/><Relationship Id="rId12" Type="http://schemas.openxmlformats.org/officeDocument/2006/relationships/image" Target="../media/image151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emf"/><Relationship Id="rId11" Type="http://schemas.openxmlformats.org/officeDocument/2006/relationships/image" Target="../media/image158.emf"/><Relationship Id="rId5" Type="http://schemas.openxmlformats.org/officeDocument/2006/relationships/image" Target="../media/image146.emf"/><Relationship Id="rId10" Type="http://schemas.openxmlformats.org/officeDocument/2006/relationships/image" Target="../media/image150.emf"/><Relationship Id="rId4" Type="http://schemas.openxmlformats.org/officeDocument/2006/relationships/image" Target="../media/image145.emf"/><Relationship Id="rId9" Type="http://schemas.openxmlformats.org/officeDocument/2006/relationships/image" Target="../media/image149.emf"/><Relationship Id="rId14" Type="http://schemas.openxmlformats.org/officeDocument/2006/relationships/image" Target="../media/image160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13" Type="http://schemas.openxmlformats.org/officeDocument/2006/relationships/image" Target="../media/image162.emf"/><Relationship Id="rId3" Type="http://schemas.openxmlformats.org/officeDocument/2006/relationships/image" Target="../media/image138.png"/><Relationship Id="rId7" Type="http://schemas.openxmlformats.org/officeDocument/2006/relationships/image" Target="../media/image148.emf"/><Relationship Id="rId12" Type="http://schemas.openxmlformats.org/officeDocument/2006/relationships/image" Target="../media/image161.emf"/><Relationship Id="rId2" Type="http://schemas.openxmlformats.org/officeDocument/2006/relationships/image" Target="../media/image144.emf"/><Relationship Id="rId16" Type="http://schemas.openxmlformats.org/officeDocument/2006/relationships/image" Target="../media/image16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emf"/><Relationship Id="rId11" Type="http://schemas.openxmlformats.org/officeDocument/2006/relationships/image" Target="../media/image156.emf"/><Relationship Id="rId5" Type="http://schemas.openxmlformats.org/officeDocument/2006/relationships/image" Target="../media/image146.emf"/><Relationship Id="rId15" Type="http://schemas.openxmlformats.org/officeDocument/2006/relationships/image" Target="../media/image164.emf"/><Relationship Id="rId10" Type="http://schemas.openxmlformats.org/officeDocument/2006/relationships/image" Target="../media/image151.emf"/><Relationship Id="rId4" Type="http://schemas.openxmlformats.org/officeDocument/2006/relationships/image" Target="../media/image145.emf"/><Relationship Id="rId9" Type="http://schemas.openxmlformats.org/officeDocument/2006/relationships/image" Target="../media/image150.emf"/><Relationship Id="rId14" Type="http://schemas.openxmlformats.org/officeDocument/2006/relationships/image" Target="../media/image163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emf"/><Relationship Id="rId3" Type="http://schemas.openxmlformats.org/officeDocument/2006/relationships/image" Target="../media/image167.png"/><Relationship Id="rId7" Type="http://schemas.openxmlformats.org/officeDocument/2006/relationships/image" Target="../media/image170.emf"/><Relationship Id="rId2" Type="http://schemas.openxmlformats.org/officeDocument/2006/relationships/image" Target="../media/image16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emf"/><Relationship Id="rId5" Type="http://schemas.openxmlformats.org/officeDocument/2006/relationships/image" Target="../media/image168.emf"/><Relationship Id="rId4" Type="http://schemas.openxmlformats.org/officeDocument/2006/relationships/image" Target="../media/image145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emf"/><Relationship Id="rId13" Type="http://schemas.openxmlformats.org/officeDocument/2006/relationships/image" Target="../media/image179.emf"/><Relationship Id="rId18" Type="http://schemas.openxmlformats.org/officeDocument/2006/relationships/image" Target="../media/image184.emf"/><Relationship Id="rId3" Type="http://schemas.openxmlformats.org/officeDocument/2006/relationships/image" Target="../media/image167.png"/><Relationship Id="rId7" Type="http://schemas.openxmlformats.org/officeDocument/2006/relationships/image" Target="../media/image173.emf"/><Relationship Id="rId12" Type="http://schemas.openxmlformats.org/officeDocument/2006/relationships/image" Target="../media/image178.emf"/><Relationship Id="rId17" Type="http://schemas.openxmlformats.org/officeDocument/2006/relationships/image" Target="../media/image183.emf"/><Relationship Id="rId2" Type="http://schemas.openxmlformats.org/officeDocument/2006/relationships/image" Target="../media/image166.emf"/><Relationship Id="rId16" Type="http://schemas.openxmlformats.org/officeDocument/2006/relationships/image" Target="../media/image18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emf"/><Relationship Id="rId11" Type="http://schemas.openxmlformats.org/officeDocument/2006/relationships/image" Target="../media/image177.emf"/><Relationship Id="rId5" Type="http://schemas.openxmlformats.org/officeDocument/2006/relationships/image" Target="../media/image171.emf"/><Relationship Id="rId15" Type="http://schemas.openxmlformats.org/officeDocument/2006/relationships/image" Target="../media/image181.emf"/><Relationship Id="rId10" Type="http://schemas.openxmlformats.org/officeDocument/2006/relationships/image" Target="../media/image176.emf"/><Relationship Id="rId4" Type="http://schemas.openxmlformats.org/officeDocument/2006/relationships/image" Target="../media/image145.emf"/><Relationship Id="rId9" Type="http://schemas.openxmlformats.org/officeDocument/2006/relationships/image" Target="../media/image175.emf"/><Relationship Id="rId14" Type="http://schemas.openxmlformats.org/officeDocument/2006/relationships/image" Target="../media/image18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6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7.emf"/><Relationship Id="rId4" Type="http://schemas.openxmlformats.org/officeDocument/2006/relationships/image" Target="../media/image186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6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0.emf"/><Relationship Id="rId4" Type="http://schemas.openxmlformats.org/officeDocument/2006/relationships/image" Target="../media/image189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emf"/><Relationship Id="rId13" Type="http://schemas.openxmlformats.org/officeDocument/2006/relationships/image" Target="../media/image202.emf"/><Relationship Id="rId3" Type="http://schemas.openxmlformats.org/officeDocument/2006/relationships/image" Target="../media/image192.emf"/><Relationship Id="rId7" Type="http://schemas.openxmlformats.org/officeDocument/2006/relationships/image" Target="../media/image196.emf"/><Relationship Id="rId12" Type="http://schemas.openxmlformats.org/officeDocument/2006/relationships/image" Target="../media/image201.emf"/><Relationship Id="rId17" Type="http://schemas.openxmlformats.org/officeDocument/2006/relationships/image" Target="../media/image206.emf"/><Relationship Id="rId2" Type="http://schemas.openxmlformats.org/officeDocument/2006/relationships/image" Target="../media/image191.png"/><Relationship Id="rId16" Type="http://schemas.openxmlformats.org/officeDocument/2006/relationships/image" Target="../media/image20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5.emf"/><Relationship Id="rId11" Type="http://schemas.openxmlformats.org/officeDocument/2006/relationships/image" Target="../media/image200.emf"/><Relationship Id="rId5" Type="http://schemas.openxmlformats.org/officeDocument/2006/relationships/image" Target="../media/image194.emf"/><Relationship Id="rId15" Type="http://schemas.openxmlformats.org/officeDocument/2006/relationships/image" Target="../media/image204.emf"/><Relationship Id="rId10" Type="http://schemas.openxmlformats.org/officeDocument/2006/relationships/image" Target="../media/image199.emf"/><Relationship Id="rId4" Type="http://schemas.openxmlformats.org/officeDocument/2006/relationships/image" Target="../media/image193.emf"/><Relationship Id="rId9" Type="http://schemas.openxmlformats.org/officeDocument/2006/relationships/image" Target="../media/image198.emf"/><Relationship Id="rId14" Type="http://schemas.openxmlformats.org/officeDocument/2006/relationships/image" Target="../media/image203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emf"/><Relationship Id="rId3" Type="http://schemas.openxmlformats.org/officeDocument/2006/relationships/image" Target="../media/image192.emf"/><Relationship Id="rId7" Type="http://schemas.openxmlformats.org/officeDocument/2006/relationships/image" Target="../media/image209.emf"/><Relationship Id="rId12" Type="http://schemas.openxmlformats.org/officeDocument/2006/relationships/image" Target="../media/image214.emf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emf"/><Relationship Id="rId11" Type="http://schemas.openxmlformats.org/officeDocument/2006/relationships/image" Target="../media/image213.emf"/><Relationship Id="rId5" Type="http://schemas.openxmlformats.org/officeDocument/2006/relationships/image" Target="../media/image207.emf"/><Relationship Id="rId10" Type="http://schemas.openxmlformats.org/officeDocument/2006/relationships/image" Target="../media/image212.emf"/><Relationship Id="rId4" Type="http://schemas.openxmlformats.org/officeDocument/2006/relationships/image" Target="../media/image193.emf"/><Relationship Id="rId9" Type="http://schemas.openxmlformats.org/officeDocument/2006/relationships/image" Target="../media/image211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emf"/><Relationship Id="rId13" Type="http://schemas.openxmlformats.org/officeDocument/2006/relationships/image" Target="../media/image221.emf"/><Relationship Id="rId18" Type="http://schemas.openxmlformats.org/officeDocument/2006/relationships/image" Target="../media/image226.emf"/><Relationship Id="rId3" Type="http://schemas.openxmlformats.org/officeDocument/2006/relationships/image" Target="../media/image193.emf"/><Relationship Id="rId21" Type="http://schemas.openxmlformats.org/officeDocument/2006/relationships/image" Target="../media/image229.emf"/><Relationship Id="rId7" Type="http://schemas.openxmlformats.org/officeDocument/2006/relationships/image" Target="../media/image215.emf"/><Relationship Id="rId12" Type="http://schemas.openxmlformats.org/officeDocument/2006/relationships/image" Target="../media/image220.emf"/><Relationship Id="rId17" Type="http://schemas.openxmlformats.org/officeDocument/2006/relationships/image" Target="../media/image225.emf"/><Relationship Id="rId2" Type="http://schemas.openxmlformats.org/officeDocument/2006/relationships/image" Target="../media/image191.png"/><Relationship Id="rId16" Type="http://schemas.openxmlformats.org/officeDocument/2006/relationships/image" Target="../media/image224.emf"/><Relationship Id="rId20" Type="http://schemas.openxmlformats.org/officeDocument/2006/relationships/image" Target="../media/image2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emf"/><Relationship Id="rId11" Type="http://schemas.openxmlformats.org/officeDocument/2006/relationships/image" Target="../media/image219.emf"/><Relationship Id="rId5" Type="http://schemas.openxmlformats.org/officeDocument/2006/relationships/image" Target="../media/image213.emf"/><Relationship Id="rId15" Type="http://schemas.openxmlformats.org/officeDocument/2006/relationships/image" Target="../media/image223.emf"/><Relationship Id="rId23" Type="http://schemas.openxmlformats.org/officeDocument/2006/relationships/image" Target="../media/image231.emf"/><Relationship Id="rId10" Type="http://schemas.openxmlformats.org/officeDocument/2006/relationships/image" Target="../media/image218.emf"/><Relationship Id="rId19" Type="http://schemas.openxmlformats.org/officeDocument/2006/relationships/image" Target="../media/image227.emf"/><Relationship Id="rId4" Type="http://schemas.openxmlformats.org/officeDocument/2006/relationships/image" Target="../media/image212.emf"/><Relationship Id="rId9" Type="http://schemas.openxmlformats.org/officeDocument/2006/relationships/image" Target="../media/image217.emf"/><Relationship Id="rId14" Type="http://schemas.openxmlformats.org/officeDocument/2006/relationships/image" Target="../media/image222.emf"/><Relationship Id="rId22" Type="http://schemas.openxmlformats.org/officeDocument/2006/relationships/image" Target="../media/image230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emf"/><Relationship Id="rId13" Type="http://schemas.openxmlformats.org/officeDocument/2006/relationships/image" Target="../media/image233.emf"/><Relationship Id="rId3" Type="http://schemas.openxmlformats.org/officeDocument/2006/relationships/image" Target="../media/image212.emf"/><Relationship Id="rId7" Type="http://schemas.openxmlformats.org/officeDocument/2006/relationships/image" Target="../media/image218.emf"/><Relationship Id="rId12" Type="http://schemas.openxmlformats.org/officeDocument/2006/relationships/image" Target="../media/image232.emf"/><Relationship Id="rId17" Type="http://schemas.openxmlformats.org/officeDocument/2006/relationships/image" Target="../media/image237.emf"/><Relationship Id="rId2" Type="http://schemas.openxmlformats.org/officeDocument/2006/relationships/image" Target="../media/image193.emf"/><Relationship Id="rId16" Type="http://schemas.openxmlformats.org/officeDocument/2006/relationships/image" Target="../media/image23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emf"/><Relationship Id="rId11" Type="http://schemas.openxmlformats.org/officeDocument/2006/relationships/image" Target="../media/image230.emf"/><Relationship Id="rId5" Type="http://schemas.openxmlformats.org/officeDocument/2006/relationships/image" Target="../media/image214.emf"/><Relationship Id="rId15" Type="http://schemas.openxmlformats.org/officeDocument/2006/relationships/image" Target="../media/image235.emf"/><Relationship Id="rId10" Type="http://schemas.openxmlformats.org/officeDocument/2006/relationships/image" Target="../media/image231.emf"/><Relationship Id="rId4" Type="http://schemas.openxmlformats.org/officeDocument/2006/relationships/image" Target="../media/image213.emf"/><Relationship Id="rId9" Type="http://schemas.openxmlformats.org/officeDocument/2006/relationships/image" Target="../media/image221.emf"/><Relationship Id="rId14" Type="http://schemas.openxmlformats.org/officeDocument/2006/relationships/image" Target="../media/image23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3" Type="http://schemas.openxmlformats.org/officeDocument/2006/relationships/image" Target="../media/image239.png"/><Relationship Id="rId7" Type="http://schemas.openxmlformats.org/officeDocument/2006/relationships/image" Target="../media/image243.png"/><Relationship Id="rId12" Type="http://schemas.openxmlformats.org/officeDocument/2006/relationships/image" Target="../media/image248.emf"/><Relationship Id="rId2" Type="http://schemas.openxmlformats.org/officeDocument/2006/relationships/image" Target="../media/image23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2.emf"/><Relationship Id="rId11" Type="http://schemas.openxmlformats.org/officeDocument/2006/relationships/image" Target="../media/image247.emf"/><Relationship Id="rId5" Type="http://schemas.openxmlformats.org/officeDocument/2006/relationships/image" Target="../media/image241.emf"/><Relationship Id="rId10" Type="http://schemas.openxmlformats.org/officeDocument/2006/relationships/image" Target="../media/image246.emf"/><Relationship Id="rId4" Type="http://schemas.openxmlformats.org/officeDocument/2006/relationships/image" Target="../media/image240.png"/><Relationship Id="rId9" Type="http://schemas.openxmlformats.org/officeDocument/2006/relationships/image" Target="../media/image24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emf"/><Relationship Id="rId2" Type="http://schemas.openxmlformats.org/officeDocument/2006/relationships/image" Target="../media/image24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2.emf"/><Relationship Id="rId5" Type="http://schemas.openxmlformats.org/officeDocument/2006/relationships/image" Target="../media/image238.emf"/><Relationship Id="rId4" Type="http://schemas.openxmlformats.org/officeDocument/2006/relationships/image" Target="../media/image251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emf"/><Relationship Id="rId3" Type="http://schemas.openxmlformats.org/officeDocument/2006/relationships/image" Target="../media/image254.emf"/><Relationship Id="rId7" Type="http://schemas.openxmlformats.org/officeDocument/2006/relationships/image" Target="../media/image258.emf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7.emf"/><Relationship Id="rId5" Type="http://schemas.openxmlformats.org/officeDocument/2006/relationships/image" Target="../media/image256.emf"/><Relationship Id="rId4" Type="http://schemas.openxmlformats.org/officeDocument/2006/relationships/image" Target="../media/image25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emf"/><Relationship Id="rId7" Type="http://schemas.openxmlformats.org/officeDocument/2006/relationships/image" Target="../media/image238.emf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3.emf"/><Relationship Id="rId5" Type="http://schemas.openxmlformats.org/officeDocument/2006/relationships/image" Target="../media/image262.emf"/><Relationship Id="rId4" Type="http://schemas.openxmlformats.org/officeDocument/2006/relationships/image" Target="../media/image261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ctrTitle"/>
          </p:nvPr>
        </p:nvSpPr>
        <p:spPr>
          <a:xfrm>
            <a:off x="3358851" y="1980128"/>
            <a:ext cx="5342089" cy="1514475"/>
          </a:xfrm>
        </p:spPr>
        <p:txBody>
          <a:bodyPr/>
          <a:lstStyle/>
          <a:p>
            <a:r>
              <a:rPr lang="zh-CN" altLang="en-US" sz="9600" dirty="0">
                <a:ln>
                  <a:noFill/>
                </a:ln>
                <a:solidFill>
                  <a:srgbClr val="0000FF"/>
                </a:solidFill>
                <a:latin typeface="隶书" pitchFamily="49" charset="-122"/>
                <a:ea typeface="隶书" pitchFamily="49" charset="-122"/>
              </a:rPr>
              <a:t>二次函数</a:t>
            </a:r>
          </a:p>
        </p:txBody>
      </p:sp>
      <p:sp>
        <p:nvSpPr>
          <p:cNvPr id="19459" name="副标题 2"/>
          <p:cNvSpPr>
            <a:spLocks noGrp="1"/>
          </p:cNvSpPr>
          <p:nvPr>
            <p:ph type="subTitle" idx="1"/>
          </p:nvPr>
        </p:nvSpPr>
        <p:spPr>
          <a:xfrm>
            <a:off x="6998329" y="4879975"/>
            <a:ext cx="4372824" cy="724120"/>
          </a:xfrm>
        </p:spPr>
        <p:txBody>
          <a:bodyPr/>
          <a:lstStyle/>
          <a:p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新华中学    蔡雅楠</a:t>
            </a: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6739837" y="288927"/>
            <a:ext cx="6348412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中考数学专题复习</a:t>
            </a: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4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2565743" y="1400175"/>
            <a:ext cx="7218363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复习重点与难点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80831" y="2863853"/>
            <a:ext cx="6403487" cy="28305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二次函数的概念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二次函数的图象与性质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二次函数与一元二次方程</a:t>
            </a:r>
            <a:endParaRPr lang="en-US" altLang="zh-CN" sz="3200" b="1" dirty="0"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实际问题与二次函数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05" y="2649507"/>
            <a:ext cx="3679825" cy="387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5"/>
              <p:cNvSpPr>
                <a:spLocks noChangeArrowheads="1"/>
              </p:cNvSpPr>
              <p:nvPr/>
            </p:nvSpPr>
            <p:spPr bwMode="auto">
              <a:xfrm>
                <a:off x="2018923" y="1936719"/>
                <a:ext cx="2073243" cy="7127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𝒚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zh-CN" altLang="en-US" sz="28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8923" y="1936719"/>
                <a:ext cx="2073243" cy="712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5399843" y="2410463"/>
                <a:ext cx="6405876" cy="4180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开口方向：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向上</a:t>
                </a:r>
                <a:endParaRPr lang="en-US" altLang="zh-CN" sz="2800" b="1" u="sng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对称轴：</a:t>
                </a:r>
                <a:r>
                  <a:rPr lang="en-US" altLang="zh-CN" sz="28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轴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顶点：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原点（</a:t>
                </a:r>
                <a:r>
                  <a:rPr lang="en-US" altLang="zh-CN" sz="28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0,0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）</a:t>
                </a:r>
                <a:endParaRPr lang="en-US" altLang="zh-CN" sz="2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ea typeface="宋体" pitchFamily="2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时，</a:t>
                </a:r>
                <a:r>
                  <a:rPr lang="en-US" altLang="zh-CN" sz="28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有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最小值</a:t>
                </a:r>
                <a:r>
                  <a:rPr lang="en-US" altLang="zh-CN" sz="28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0</a:t>
                </a: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在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轴左侧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，</a:t>
                </a:r>
                <a:r>
                  <a:rPr lang="en-US" altLang="zh-CN" sz="2800" b="1" dirty="0">
                    <a:solidFill>
                      <a:schemeClr val="tx1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随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减小</a:t>
                </a:r>
                <a:endParaRPr lang="en-US" altLang="zh-CN" sz="2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 在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轴右侧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，</a:t>
                </a:r>
                <a:r>
                  <a:rPr lang="en-US" altLang="zh-CN" sz="2800" b="1" dirty="0">
                    <a:solidFill>
                      <a:schemeClr val="tx1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随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增大</a:t>
                </a:r>
                <a:endParaRPr lang="en-US" altLang="zh-CN" sz="2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9843" y="2410463"/>
                <a:ext cx="6405876" cy="4180459"/>
              </a:xfrm>
              <a:prstGeom prst="rect">
                <a:avLst/>
              </a:prstGeom>
              <a:blipFill rotWithShape="1">
                <a:blip r:embed="rId4"/>
                <a:stretch>
                  <a:fillRect l="-1713" t="-204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68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312" y="2372145"/>
            <a:ext cx="2960687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5"/>
              <p:cNvSpPr>
                <a:spLocks noChangeArrowheads="1"/>
              </p:cNvSpPr>
              <p:nvPr/>
            </p:nvSpPr>
            <p:spPr bwMode="auto">
              <a:xfrm>
                <a:off x="6382468" y="1688961"/>
                <a:ext cx="2833735" cy="7127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𝒚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𝟐</m:t>
                          </m:r>
                        </m:sup>
                      </m:sSup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−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𝟒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𝒙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+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𝟓</m:t>
                      </m:r>
                    </m:oMath>
                  </m:oMathPara>
                </a14:m>
                <a:endParaRPr lang="zh-CN" altLang="en-US" sz="28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82468" y="1688961"/>
                <a:ext cx="2833735" cy="712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04" y="2912044"/>
            <a:ext cx="3679825" cy="387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2018923" y="2181150"/>
                <a:ext cx="2073243" cy="7127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𝒚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zh-CN" altLang="en-US" sz="28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8923" y="2181150"/>
                <a:ext cx="2073243" cy="71278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212017" y="4047244"/>
            <a:ext cx="825374" cy="15659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800" b="1" dirty="0">
                <a:solidFill>
                  <a:srgbClr val="FF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r>
              <a:rPr lang="en-US" altLang="zh-CN" sz="2800" b="1" dirty="0">
                <a:solidFill>
                  <a:srgbClr val="FF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endParaRPr lang="en-US" altLang="zh-CN" sz="2800" b="1" dirty="0">
              <a:solidFill>
                <a:srgbClr val="FF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800" b="1" dirty="0">
                <a:solidFill>
                  <a:srgbClr val="FF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右</a:t>
            </a:r>
            <a:r>
              <a:rPr lang="en-US" altLang="zh-CN" sz="2800" b="1" dirty="0">
                <a:solidFill>
                  <a:srgbClr val="FF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FF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5130540" y="4712512"/>
            <a:ext cx="1077295" cy="2850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76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123" y="2263509"/>
            <a:ext cx="2960687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5"/>
              <p:cNvSpPr>
                <a:spLocks noChangeArrowheads="1"/>
              </p:cNvSpPr>
              <p:nvPr/>
            </p:nvSpPr>
            <p:spPr bwMode="auto">
              <a:xfrm>
                <a:off x="1738279" y="1580325"/>
                <a:ext cx="2833735" cy="7127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𝒚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/>
                              <a:ea typeface="楷体" panose="02010609060101010101" pitchFamily="49" charset="-122"/>
                            </a:rPr>
                            <m:t>𝟐</m:t>
                          </m:r>
                        </m:sup>
                      </m:sSup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−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𝟒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𝒙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+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/>
                          <a:ea typeface="楷体" panose="02010609060101010101" pitchFamily="49" charset="-122"/>
                        </a:rPr>
                        <m:t>𝟓</m:t>
                      </m:r>
                    </m:oMath>
                  </m:oMathPara>
                </a14:m>
                <a:endParaRPr lang="zh-CN" altLang="en-US" sz="28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8279" y="1580325"/>
                <a:ext cx="2833735" cy="712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5"/>
              <p:cNvSpPr>
                <a:spLocks noChangeArrowheads="1"/>
              </p:cNvSpPr>
              <p:nvPr/>
            </p:nvSpPr>
            <p:spPr bwMode="auto">
              <a:xfrm>
                <a:off x="5865113" y="1794485"/>
                <a:ext cx="5171024" cy="21980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anose="05000000000000000000" pitchFamily="2" charset="2"/>
                  <a:buNone/>
                  <a:defRPr/>
                </a:pPr>
                <a:r>
                  <a:rPr lang="zh-CN" altLang="en-US" sz="3200" b="1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ambria Math"/>
                    <a:ea typeface="楷体" panose="02010609060101010101" pitchFamily="49" charset="-122"/>
                  </a:rPr>
                  <a:t>配方：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=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−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𝟒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𝟓</m:t>
                    </m:r>
                  </m:oMath>
                </a14:m>
                <a:endParaRPr lang="en-US" altLang="zh-CN" sz="28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mbria Math"/>
                  <a:ea typeface="楷体" panose="02010609060101010101" pitchFamily="49" charset="-122"/>
                </a:endParaRP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anose="05000000000000000000" pitchFamily="2" charset="2"/>
                  <a:buNone/>
                  <a:defRPr/>
                </a:pPr>
                <a:r>
                  <a:rPr lang="en-US" altLang="zh-CN" sz="2800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楷体" panose="02010609060101010101" pitchFamily="49" charset="-122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=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(</m:t>
                        </m:r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−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𝟒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𝟒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)+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𝟏</m:t>
                    </m:r>
                  </m:oMath>
                </a14:m>
                <a:endParaRPr lang="en-US" altLang="zh-CN" sz="28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mbria Math"/>
                  <a:ea typeface="楷体" panose="02010609060101010101" pitchFamily="49" charset="-122"/>
                </a:endParaRP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anose="05000000000000000000" pitchFamily="2" charset="2"/>
                  <a:buNone/>
                  <a:defRPr/>
                </a:pPr>
                <a:r>
                  <a:rPr lang="en-US" altLang="zh-CN" sz="2800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楷体" panose="02010609060101010101" pitchFamily="49" charset="-122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=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(</m:t>
                        </m:r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𝒙</m:t>
                        </m:r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−</m:t>
                        </m:r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)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0000FF"/>
                            </a:solidFill>
                            <a:effectLst>
                              <a:outerShdw blurRad="38100" dist="38100" dir="2700000" algn="tl">
                                <a:srgbClr val="C0C0C0"/>
                              </a:outerShdw>
                            </a:effectLst>
                            <a:latin typeface="Cambria Math"/>
                            <a:ea typeface="楷体" panose="02010609060101010101" pitchFamily="49" charset="-122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  <a:ea typeface="楷体" panose="02010609060101010101" pitchFamily="49" charset="-122"/>
                      </a:rPr>
                      <m:t>𝟏</m:t>
                    </m:r>
                  </m:oMath>
                </a14:m>
                <a:endParaRPr lang="en-US" altLang="zh-CN" sz="28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5113" y="1794485"/>
                <a:ext cx="5171024" cy="2198074"/>
              </a:xfrm>
              <a:prstGeom prst="rect">
                <a:avLst/>
              </a:prstGeom>
              <a:blipFill rotWithShape="1">
                <a:blip r:embed="rId4"/>
                <a:stretch>
                  <a:fillRect l="-3066" t="-4432"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4"/>
              <p:cNvSpPr>
                <a:spLocks noChangeArrowheads="1"/>
              </p:cNvSpPr>
              <p:nvPr/>
            </p:nvSpPr>
            <p:spPr bwMode="auto">
              <a:xfrm>
                <a:off x="5459232" y="3707876"/>
                <a:ext cx="5364727" cy="2967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对称轴：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endParaRPr lang="en-US" altLang="zh-CN" sz="24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en-US" altLang="zh-CN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顶点：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（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2,1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）</a:t>
                </a:r>
                <a:endParaRPr lang="en-US" altLang="zh-CN" sz="24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400" b="1" dirty="0">
                    <a:ea typeface="宋体" pitchFamily="2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时，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有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最小值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1</a:t>
                </a: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400" b="1" dirty="0">
                    <a:ea typeface="宋体" pitchFamily="2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时，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随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减小</a:t>
                </a:r>
                <a:endParaRPr lang="en-US" altLang="zh-CN" sz="24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ea typeface="宋体" pitchFamily="2" charset="-122"/>
                  </a:rPr>
                  <a:t>    当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时，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随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的增大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而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增大</a:t>
                </a:r>
                <a:endParaRPr lang="en-US" altLang="zh-CN" sz="24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59232" y="3707876"/>
                <a:ext cx="5364727" cy="2967296"/>
              </a:xfrm>
              <a:prstGeom prst="rect">
                <a:avLst/>
              </a:prstGeom>
              <a:blipFill rotWithShape="1">
                <a:blip r:embed="rId5"/>
                <a:stretch>
                  <a:fillRect l="-1591" t="-266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061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898820" y="2066582"/>
            <a:ext cx="5470701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二次函数的概念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52102" y="3388155"/>
            <a:ext cx="88407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marL="0" indent="0">
              <a:spcBef>
                <a:spcPts val="144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800" b="1" dirty="0">
                <a:solidFill>
                  <a:srgbClr val="000000"/>
                </a:solidFill>
                <a:latin typeface="Comic Sans MS" pitchFamily="66" charset="0"/>
                <a:ea typeface="宋体" pitchFamily="2" charset="-122"/>
              </a:rPr>
              <a:t>形如</a:t>
            </a:r>
            <a:r>
              <a:rPr lang="zh-CN" altLang="en-US" sz="2800" b="1" i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  </a:t>
            </a:r>
            <a:r>
              <a:rPr lang="en-US" altLang="zh-CN" sz="2800" b="1" i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y=ax</a:t>
            </a:r>
            <a:r>
              <a:rPr lang="en-US" altLang="zh-CN" sz="2800" b="1" i="1" u="sng" baseline="30000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2</a:t>
            </a:r>
            <a:r>
              <a:rPr lang="en-US" altLang="zh-CN" sz="2800" b="1" i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+bx+c</a:t>
            </a:r>
            <a:r>
              <a:rPr lang="zh-CN" altLang="en-US" sz="2800" b="1" u="sng" dirty="0">
                <a:solidFill>
                  <a:srgbClr val="C00000"/>
                </a:solidFill>
                <a:latin typeface="Comic Sans MS" pitchFamily="66" charset="0"/>
                <a:ea typeface="宋体" pitchFamily="2" charset="-122"/>
              </a:rPr>
              <a:t>（</a:t>
            </a:r>
            <a:r>
              <a:rPr lang="en-US" altLang="zh-CN" sz="2800" b="1" i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a</a:t>
            </a:r>
            <a:r>
              <a:rPr lang="zh-CN" altLang="en-US" sz="2800" b="1" u="sng" dirty="0">
                <a:solidFill>
                  <a:srgbClr val="C00000"/>
                </a:solidFill>
                <a:latin typeface="Comic Sans MS" pitchFamily="66" charset="0"/>
                <a:ea typeface="宋体" pitchFamily="2" charset="-122"/>
              </a:rPr>
              <a:t>，</a:t>
            </a:r>
            <a:r>
              <a:rPr lang="en-US" altLang="zh-CN" sz="2800" b="1" i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b</a:t>
            </a:r>
            <a:r>
              <a:rPr lang="zh-CN" altLang="en-US" sz="2800" b="1" u="sng" dirty="0">
                <a:solidFill>
                  <a:srgbClr val="C00000"/>
                </a:solidFill>
                <a:latin typeface="Comic Sans MS" pitchFamily="66" charset="0"/>
                <a:ea typeface="宋体" pitchFamily="2" charset="-122"/>
              </a:rPr>
              <a:t>，</a:t>
            </a:r>
            <a:r>
              <a:rPr lang="en-US" altLang="zh-CN" sz="2800" b="1" i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c</a:t>
            </a:r>
            <a:r>
              <a:rPr lang="zh-CN" altLang="en-US" sz="2800" b="1" u="sng" dirty="0">
                <a:solidFill>
                  <a:srgbClr val="C00000"/>
                </a:solidFill>
                <a:latin typeface="Comic Sans MS" pitchFamily="66" charset="0"/>
                <a:ea typeface="宋体" pitchFamily="2" charset="-122"/>
              </a:rPr>
              <a:t>是常数，</a:t>
            </a:r>
            <a:r>
              <a:rPr lang="en-US" altLang="zh-CN" sz="2800" b="1" i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 a ≠</a:t>
            </a:r>
            <a:r>
              <a:rPr lang="en-US" altLang="zh-CN" sz="2800" b="1" u="sng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0</a:t>
            </a:r>
            <a:r>
              <a:rPr lang="zh-CN" altLang="en-US" sz="2800" b="1" u="sng" dirty="0">
                <a:solidFill>
                  <a:srgbClr val="C00000"/>
                </a:solidFill>
                <a:latin typeface="Comic Sans MS" pitchFamily="66" charset="0"/>
                <a:ea typeface="宋体" pitchFamily="2" charset="-122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latin typeface="Comic Sans MS" pitchFamily="66" charset="0"/>
                <a:ea typeface="宋体" pitchFamily="2" charset="-122"/>
              </a:rPr>
              <a:t>的函数，叫做二次函数</a:t>
            </a:r>
            <a:r>
              <a:rPr lang="en-US" altLang="zh-CN" sz="2800" b="1" dirty="0">
                <a:solidFill>
                  <a:srgbClr val="000000"/>
                </a:solidFill>
                <a:latin typeface="Comic Sans MS" pitchFamily="66" charset="0"/>
                <a:ea typeface="宋体" pitchFamily="2" charset="-122"/>
              </a:rPr>
              <a:t>.</a:t>
            </a:r>
            <a:endParaRPr lang="zh-CN" altLang="en-US" sz="2800" b="1" dirty="0">
              <a:solidFill>
                <a:srgbClr val="000000"/>
              </a:solidFill>
              <a:latin typeface="Comic Sans MS" pitchFamily="66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835497" y="2057480"/>
            <a:ext cx="5443539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二次函数的图象和性质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1361997" y="3107581"/>
                <a:ext cx="8840787" cy="2039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二次函数的图象是一条</a:t>
                </a:r>
                <a:r>
                  <a:rPr lang="zh-CN" altLang="en-US" sz="2800" b="1" u="sng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</a:t>
                </a:r>
                <a:r>
                  <a:rPr lang="zh-CN" altLang="en-US" sz="2800" b="1" u="sng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抛物线  </a:t>
                </a:r>
                <a:r>
                  <a:rPr lang="en-US" altLang="zh-CN" sz="2800" b="1" dirty="0">
                    <a:latin typeface="Comic Sans MS" pitchFamily="66" charset="0"/>
                    <a:ea typeface="宋体" pitchFamily="2" charset="-122"/>
                  </a:rPr>
                  <a:t>.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u="sng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endParaRPr lang="en-US" altLang="zh-CN" sz="2800" b="1" u="sng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时，抛物线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开口向上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；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时，抛物线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开口向下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1997" y="3107581"/>
                <a:ext cx="8840787" cy="2039402"/>
              </a:xfrm>
              <a:prstGeom prst="rect">
                <a:avLst/>
              </a:prstGeom>
              <a:blipFill rotWithShape="1">
                <a:blip r:embed="rId2"/>
                <a:stretch>
                  <a:fillRect l="-1172" t="-419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54016" y="2003205"/>
            <a:ext cx="5443539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二次函数的图象和性质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"/>
              <p:cNvSpPr>
                <a:spLocks noChangeArrowheads="1"/>
              </p:cNvSpPr>
              <p:nvPr/>
            </p:nvSpPr>
            <p:spPr bwMode="auto">
              <a:xfrm>
                <a:off x="1550286" y="3178451"/>
                <a:ext cx="8840787" cy="2039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二次函数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zh-CN" altLang="en-US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（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）</m:t>
                    </m:r>
                  </m:oMath>
                </a14:m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latin typeface="Comic Sans MS" pitchFamily="66" charset="0"/>
                    <a:ea typeface="宋体" pitchFamily="2" charset="-122"/>
                  </a:rPr>
                  <a:t>   对称轴：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u="sng" dirty="0">
                    <a:solidFill>
                      <a:srgbClr val="C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endParaRPr lang="en-US" altLang="zh-CN" sz="2800" b="1" u="sng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顶点坐标：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(−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  <m:r>
                      <a:rPr lang="zh-CN" altLang="en-US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，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𝒂𝒄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</a:rPr>
                            </m:ctrlPr>
                          </m:sSupPr>
                          <m:e>
                            <m:r>
                              <a:rPr lang="en-US" altLang="zh-CN" sz="28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8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  <m:r>
                      <a:rPr lang="zh-CN" altLang="en-US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）</m:t>
                    </m:r>
                  </m:oMath>
                </a14:m>
                <a:endParaRPr lang="en-US" altLang="zh-CN" sz="2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6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0286" y="3178451"/>
                <a:ext cx="8840787" cy="2039402"/>
              </a:xfrm>
              <a:prstGeom prst="rect">
                <a:avLst/>
              </a:prstGeom>
              <a:blipFill rotWithShape="1">
                <a:blip r:embed="rId2"/>
                <a:stretch>
                  <a:fillRect l="-1172" t="-3582" b="-9552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681587" y="2012258"/>
            <a:ext cx="5443539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二次函数的图象和性质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"/>
              <p:cNvSpPr>
                <a:spLocks noChangeArrowheads="1"/>
              </p:cNvSpPr>
              <p:nvPr/>
            </p:nvSpPr>
            <p:spPr bwMode="auto">
              <a:xfrm>
                <a:off x="1255097" y="3035540"/>
                <a:ext cx="9391783" cy="29669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&lt;−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减小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              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&gt;−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增大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&lt;−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增大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              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&gt;−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减小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5097" y="3035540"/>
                <a:ext cx="9391783" cy="2966909"/>
              </a:xfrm>
              <a:prstGeom prst="rect">
                <a:avLst/>
              </a:prstGeom>
              <a:blipFill rotWithShape="1">
                <a:blip r:embed="rId2"/>
                <a:stretch>
                  <a:fillRect l="-1168" r="-1233" b="-759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72123" y="2041809"/>
            <a:ext cx="5443539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二次函数的图象和性质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1217304" y="3087331"/>
                <a:ext cx="9994987" cy="1747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=−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latin typeface="Comic Sans MS" pitchFamily="66" charset="0"/>
                    <a:ea typeface="宋体" pitchFamily="2" charset="-122"/>
                  </a:rPr>
                  <a:t>有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最小值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𝒂𝒄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rgbClr val="FF33CC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</a:rPr>
                            </m:ctrlPr>
                          </m:sSupPr>
                          <m:e>
                            <m:r>
                              <a:rPr lang="en-US" altLang="zh-CN" sz="2800" b="1" i="1" smtClean="0">
                                <a:solidFill>
                                  <a:srgbClr val="FF33CC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800" b="1" i="1" smtClean="0">
                                <a:solidFill>
                                  <a:srgbClr val="FF33CC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；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>
                  <a:spcBef>
                    <a:spcPct val="2000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=−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latin typeface="Comic Sans MS" pitchFamily="66" charset="0"/>
                    <a:ea typeface="宋体" pitchFamily="2" charset="-122"/>
                  </a:rPr>
                  <a:t>有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最大值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𝒂𝒄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rgbClr val="FF33CC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</a:rPr>
                            </m:ctrlPr>
                          </m:sSupPr>
                          <m:e>
                            <m:r>
                              <a:rPr lang="en-US" altLang="zh-CN" sz="2800" b="1" i="1" smtClean="0">
                                <a:solidFill>
                                  <a:srgbClr val="FF33CC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800" b="1" i="1" smtClean="0">
                                <a:solidFill>
                                  <a:srgbClr val="FF33CC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8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            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7304" y="3087331"/>
                <a:ext cx="9994987" cy="1747220"/>
              </a:xfrm>
              <a:prstGeom prst="rect">
                <a:avLst/>
              </a:prstGeom>
              <a:blipFill rotWithShape="1">
                <a:blip r:embed="rId2"/>
                <a:stretch>
                  <a:fillRect l="-109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08748" y="2066578"/>
            <a:ext cx="5443539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二次函数的图象和性质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1205409" y="2973101"/>
                <a:ext cx="10337760" cy="29750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二次函数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(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𝒉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)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𝒌</m:t>
                    </m:r>
                    <m:r>
                      <a:rPr lang="zh-CN" altLang="en-US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（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）</m:t>
                    </m:r>
                  </m:oMath>
                </a14:m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latin typeface="Comic Sans MS" pitchFamily="66" charset="0"/>
                    <a:ea typeface="宋体" pitchFamily="2" charset="-122"/>
                  </a:rPr>
                  <a:t>   对称轴：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endParaRPr lang="en-US" altLang="zh-CN" sz="2800" b="1" u="sng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顶点坐标：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  <m:r>
                      <a:rPr lang="zh-CN" altLang="en-US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，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𝒌</m:t>
                    </m:r>
                    <m:r>
                      <a:rPr lang="zh-CN" altLang="en-US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）</m:t>
                    </m:r>
                  </m:oMath>
                </a14:m>
                <a:endParaRPr lang="en-US" altLang="zh-CN" sz="2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endParaRPr lang="en-US" altLang="zh-CN" sz="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抛物线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(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𝒉</m:t>
                        </m:r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)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𝒌</m:t>
                    </m:r>
                    <m:r>
                      <a:rPr lang="zh-CN" altLang="en-US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（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）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是由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平移得到的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  <a:endParaRPr lang="en-US" altLang="zh-CN" sz="2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endParaRPr lang="en-US" altLang="zh-CN" sz="28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5409" y="2973101"/>
                <a:ext cx="10337760" cy="2975026"/>
              </a:xfrm>
              <a:prstGeom prst="rect">
                <a:avLst/>
              </a:prstGeom>
              <a:blipFill rotWithShape="1">
                <a:blip r:embed="rId2"/>
                <a:stretch>
                  <a:fillRect l="-1061" t="-2459" r="-82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17801" y="2050858"/>
            <a:ext cx="5443539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二次函数的图象和性质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"/>
              <p:cNvSpPr>
                <a:spLocks noChangeArrowheads="1"/>
              </p:cNvSpPr>
              <p:nvPr/>
            </p:nvSpPr>
            <p:spPr bwMode="auto">
              <a:xfrm>
                <a:off x="1227129" y="3117129"/>
                <a:ext cx="9391783" cy="2197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减小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              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增大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</a:p>
              <a:p>
                <a:pPr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增大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              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的增大而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减小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7129" y="3117129"/>
                <a:ext cx="9391783" cy="2197252"/>
              </a:xfrm>
              <a:prstGeom prst="rect">
                <a:avLst/>
              </a:prstGeom>
              <a:blipFill rotWithShape="1">
                <a:blip r:embed="rId2"/>
                <a:stretch>
                  <a:fillRect l="-1103" t="-3878" b="-1412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63069" y="2030365"/>
            <a:ext cx="5443539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二次函数的图象和性质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1416484" y="3187006"/>
                <a:ext cx="9994987" cy="1484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latin typeface="Comic Sans MS" pitchFamily="66" charset="0"/>
                    <a:ea typeface="宋体" pitchFamily="2" charset="-122"/>
                  </a:rPr>
                  <a:t>有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最小值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，为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𝒌</m:t>
                    </m:r>
                  </m:oMath>
                </a14:m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；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  <a:buFont typeface="Wingdings" pitchFamily="2" charset="2"/>
                  <a:buChar char="§"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，当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800" b="1" dirty="0">
                    <a:latin typeface="Comic Sans MS" pitchFamily="66" charset="0"/>
                    <a:ea typeface="宋体" pitchFamily="2" charset="-122"/>
                  </a:rPr>
                  <a:t>有</a:t>
                </a:r>
                <a:r>
                  <a:rPr lang="zh-CN" altLang="en-US" sz="28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最大值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，为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𝒌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.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              </a:t>
                </a:r>
                <a:endParaRPr lang="en-US" altLang="zh-CN" sz="2800" b="1" dirty="0">
                  <a:solidFill>
                    <a:srgbClr val="000000"/>
                  </a:solidFill>
                  <a:latin typeface="Comic Sans MS" pitchFamily="66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6484" y="3187006"/>
                <a:ext cx="9994987" cy="1484582"/>
              </a:xfrm>
              <a:prstGeom prst="rect">
                <a:avLst/>
              </a:prstGeom>
              <a:blipFill rotWithShape="1">
                <a:blip r:embed="rId2"/>
                <a:stretch>
                  <a:fillRect l="-1037" t="-576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654428" y="2021313"/>
            <a:ext cx="6466531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二次函数与一元二次方程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4589" y="3052767"/>
            <a:ext cx="11047411" cy="261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marL="0" indent="0">
              <a:spcBef>
                <a:spcPts val="144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如果抛物线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 </a:t>
            </a: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= 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ax</a:t>
            </a:r>
            <a:r>
              <a:rPr lang="en-US" altLang="zh-CN" sz="10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baseline="5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en-US" altLang="zh-CN" sz="2800" b="1" baseline="3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+ </a:t>
            </a:r>
            <a:r>
              <a:rPr lang="en-US" altLang="zh-CN" sz="2800" b="1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bx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+ 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 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与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 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轴有公共点，公共点的横坐标是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400" b="1" baseline="-3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0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endParaRPr lang="en-US" altLang="zh-CN" sz="2800" b="1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indent="0">
              <a:spcBef>
                <a:spcPts val="1440"/>
              </a:spcBef>
              <a:buClr>
                <a:schemeClr val="hlink"/>
              </a:buClr>
            </a:pPr>
            <a:endParaRPr lang="en-US" altLang="zh-CN" sz="2800" b="1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indent="0">
              <a:spcBef>
                <a:spcPts val="144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那么当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=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400" b="1" baseline="-30000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0</a:t>
            </a:r>
            <a:r>
              <a:rPr lang="en-US" altLang="zh-CN" sz="2800" b="1" baseline="-25000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时，函数值是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0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endParaRPr lang="en-US" altLang="zh-CN" sz="2800" b="1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indent="0">
              <a:spcBef>
                <a:spcPts val="1440"/>
              </a:spcBef>
              <a:buClr>
                <a:schemeClr val="hlink"/>
              </a:buClr>
            </a:pP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因此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=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400" b="1" baseline="-30000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0 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是方程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ax</a:t>
            </a:r>
            <a:r>
              <a:rPr lang="en-US" altLang="zh-CN" sz="10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baseline="5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en-US" altLang="zh-CN" sz="2800" b="1" baseline="3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+ </a:t>
            </a:r>
            <a:r>
              <a:rPr lang="en-US" altLang="zh-CN" sz="2800" b="1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bx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+ </a:t>
            </a:r>
            <a:r>
              <a:rPr lang="en-US" altLang="zh-CN" sz="28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 </a:t>
            </a: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= 0 </a:t>
            </a:r>
            <a:r>
              <a:rPr lang="zh-CN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的一个根</a:t>
            </a: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</a:t>
            </a:r>
            <a:endParaRPr lang="en-US" altLang="zh-CN" sz="2800" b="1" dirty="0"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ChangeArrowheads="1"/>
          </p:cNvSpPr>
          <p:nvPr/>
        </p:nvSpPr>
        <p:spPr bwMode="auto">
          <a:xfrm>
            <a:off x="3465515" y="955677"/>
            <a:ext cx="52705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</a:t>
            </a:r>
            <a:r>
              <a:rPr lang="en-US" altLang="zh-CN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复习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627267" y="1994151"/>
            <a:ext cx="6403157" cy="712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二次函数与一元二次方程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4590" y="3052763"/>
            <a:ext cx="10344151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pPr>
              <a:spcBef>
                <a:spcPts val="144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二次函数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ax</a:t>
            </a:r>
            <a:r>
              <a:rPr lang="en-US" altLang="zh-CN" sz="1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baseline="5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i="1" dirty="0" err="1">
                <a:latin typeface="Times New Roman" pitchFamily="18" charset="0"/>
                <a:cs typeface="Times New Roman" pitchFamily="18" charset="0"/>
              </a:rPr>
              <a:t>bx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的图象与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轴的位置关系有三种：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440"/>
              </a:spcBef>
              <a:buClr>
                <a:schemeClr val="hlink"/>
              </a:buClr>
              <a:defRPr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zh-CN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没有公共点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zh-CN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有一个公共点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zh-CN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有两个公共点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44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一元二次方程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ax</a:t>
            </a:r>
            <a:r>
              <a:rPr lang="en-US" altLang="zh-CN" sz="1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baseline="5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i="1" dirty="0" err="1">
                <a:latin typeface="Times New Roman" pitchFamily="18" charset="0"/>
                <a:cs typeface="Times New Roman" pitchFamily="18" charset="0"/>
              </a:rPr>
              <a:t>bx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= 0 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的根的三种情况：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440"/>
              </a:spcBef>
              <a:buClr>
                <a:schemeClr val="hlink"/>
              </a:buClr>
              <a:defRPr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zh-CN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没有实数根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zh-CN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有两个相等的实数根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zh-CN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有两个不等的实数根</a:t>
            </a:r>
            <a:r>
              <a:rPr lang="zh-CN" altLang="zh-CN" sz="2800" b="1" dirty="0">
                <a:latin typeface="Times New Roman" pitchFamily="18" charset="0"/>
                <a:cs typeface="Times New Roman" pitchFamily="18" charset="0"/>
              </a:rPr>
              <a:t>．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4"/>
              <p:cNvSpPr>
                <a:spLocks noChangeArrowheads="1"/>
              </p:cNvSpPr>
              <p:nvPr/>
            </p:nvSpPr>
            <p:spPr bwMode="auto">
              <a:xfrm>
                <a:off x="709414" y="2412833"/>
                <a:ext cx="10787587" cy="6427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1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𝒎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𝟏</m:t>
                        </m:r>
                      </m:e>
                    </m:d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𝒙</m:t>
                        </m:r>
                      </m:e>
                      <m:sup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宋体" panose="02010600030101010101" pitchFamily="2" charset="-122"/>
                              </a:rPr>
                              <m:t>𝒎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宋体" panose="02010600030101010101" pitchFamily="2" charset="-122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+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𝟏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𝟏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，当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</m:oMath>
                </a14:m>
                <a:r>
                  <a:rPr lang="en-US" altLang="zh-CN" sz="2400" b="1" dirty="0">
                    <a:latin typeface="Times New Roman" pitchFamily="18" charset="0"/>
                  </a:rPr>
                  <a:t>_______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时，它是二次函数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16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9414" y="2412833"/>
                <a:ext cx="10787587" cy="642703"/>
              </a:xfrm>
              <a:prstGeom prst="rect">
                <a:avLst/>
              </a:prstGeom>
              <a:blipFill rotWithShape="1">
                <a:blip r:embed="rId2"/>
                <a:stretch>
                  <a:fillRect l="-847" t="-952" b="-381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4"/>
              <p:cNvSpPr>
                <a:spLocks noChangeArrowheads="1"/>
              </p:cNvSpPr>
              <p:nvPr/>
            </p:nvSpPr>
            <p:spPr bwMode="auto">
              <a:xfrm>
                <a:off x="1455720" y="3176524"/>
                <a:ext cx="4875659" cy="525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分析：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𝟐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，且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5720" y="3176524"/>
                <a:ext cx="4875659" cy="525008"/>
              </a:xfrm>
              <a:prstGeom prst="rect">
                <a:avLst/>
              </a:prstGeom>
              <a:blipFill rotWithShape="1">
                <a:blip r:embed="rId3"/>
                <a:stretch>
                  <a:fillRect l="-2000" t="-11628" b="-11628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4"/>
              <p:cNvSpPr>
                <a:spLocks noChangeArrowheads="1"/>
              </p:cNvSpPr>
              <p:nvPr/>
            </p:nvSpPr>
            <p:spPr bwMode="auto">
              <a:xfrm>
                <a:off x="1455720" y="4053878"/>
                <a:ext cx="10663856" cy="1215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已知函数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𝒂𝒙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𝒄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（其中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𝒃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24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𝒄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是常数）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endParaRPr lang="en-US" altLang="zh-CN" sz="8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①当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itchFamily="18" charset="0"/>
                  </a:rPr>
                  <a:t>______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时，是二次函数；②当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itchFamily="18" charset="0"/>
                  </a:rPr>
                  <a:t>______</a:t>
                </a:r>
                <a:r>
                  <a:rPr lang="zh-CN" altLang="en-US" sz="2400" b="1" dirty="0">
                    <a:latin typeface="Times New Roman" pitchFamily="18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𝒃</m:t>
                    </m:r>
                  </m:oMath>
                </a14:m>
                <a:r>
                  <a:rPr lang="en-US" altLang="zh-CN" sz="2400" b="1" dirty="0">
                    <a:latin typeface="Times New Roman" pitchFamily="18" charset="0"/>
                  </a:rPr>
                  <a:t>______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时，是一次函数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2400" b="1" i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8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5720" y="4053878"/>
                <a:ext cx="10663856" cy="1215240"/>
              </a:xfrm>
              <a:prstGeom prst="rect">
                <a:avLst/>
              </a:prstGeom>
              <a:blipFill rotWithShape="1">
                <a:blip r:embed="rId4"/>
                <a:stretch>
                  <a:fillRect l="-915" t="-603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26"/>
          <p:cNvSpPr txBox="1">
            <a:spLocks noChangeArrowheads="1"/>
          </p:cNvSpPr>
          <p:nvPr/>
        </p:nvSpPr>
        <p:spPr bwMode="auto">
          <a:xfrm>
            <a:off x="2428234" y="4602166"/>
            <a:ext cx="8397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≠</a:t>
            </a:r>
            <a:r>
              <a: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0</a:t>
            </a: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8100501" y="4602166"/>
            <a:ext cx="841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≠</a:t>
            </a:r>
            <a:r>
              <a: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0</a:t>
            </a: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6637639" y="4613278"/>
            <a:ext cx="8397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0</a:t>
            </a:r>
          </a:p>
        </p:txBody>
      </p:sp>
      <p:sp>
        <p:nvSpPr>
          <p:cNvPr id="9" name="Text Box 26"/>
          <p:cNvSpPr txBox="1">
            <a:spLocks noChangeArrowheads="1"/>
          </p:cNvSpPr>
          <p:nvPr/>
        </p:nvSpPr>
        <p:spPr bwMode="auto">
          <a:xfrm>
            <a:off x="7445377" y="2452691"/>
            <a:ext cx="6413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FF"/>
                </a:solidFill>
                <a:latin typeface="Comic Sans MS" pitchFamily="66" charset="0"/>
                <a:ea typeface="黑体" pitchFamily="49" charset="-122"/>
              </a:rPr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/>
      <p:bldP spid="18" grpId="0" uiExpand="1" build="p"/>
      <p:bldP spid="13" grpId="0"/>
      <p:bldP spid="14" grpId="0"/>
      <p:bldP spid="15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1714716" y="2132871"/>
                <a:ext cx="10787587" cy="6427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2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=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𝟐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，当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</m:oMath>
                </a14:m>
                <a:r>
                  <a:rPr lang="en-US" altLang="zh-CN" sz="2400" b="1" dirty="0">
                    <a:latin typeface="Times New Roman" pitchFamily="18" charset="0"/>
                  </a:rPr>
                  <a:t>_______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时，</a:t>
                </a:r>
                <a:r>
                  <a:rPr lang="en-US" altLang="zh-CN" sz="24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的最小值为</a:t>
                </a:r>
                <a:r>
                  <a:rPr lang="en-US" altLang="zh-CN" sz="2400" b="1" dirty="0">
                    <a:latin typeface="Times New Roman" pitchFamily="18" charset="0"/>
                  </a:rPr>
                  <a:t>_______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8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4716" y="2132871"/>
                <a:ext cx="10787587" cy="642703"/>
              </a:xfrm>
              <a:prstGeom prst="rect">
                <a:avLst/>
              </a:prstGeom>
              <a:blipFill rotWithShape="1">
                <a:blip r:embed="rId2"/>
                <a:stretch>
                  <a:fillRect l="-847" t="-1142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382365" y="2815119"/>
            <a:ext cx="1397075" cy="52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hlink"/>
              </a:buClr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分析：</a:t>
            </a:r>
            <a:endParaRPr lang="en-US" altLang="zh-CN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4"/>
              <p:cNvSpPr>
                <a:spLocks noChangeArrowheads="1"/>
              </p:cNvSpPr>
              <p:nvPr/>
            </p:nvSpPr>
            <p:spPr bwMode="auto">
              <a:xfrm>
                <a:off x="1392079" y="3284775"/>
                <a:ext cx="8702535" cy="1453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方法一：顶点坐标公式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𝒃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𝟐</m:t>
                            </m:r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𝒂</m:t>
                            </m:r>
                          </m:den>
                        </m:f>
                        <m:r>
                          <a:rPr lang="zh-CN" altLang="en-US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𝟒</m:t>
                            </m:r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𝒂𝒄</m:t>
                            </m:r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4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宋体" pitchFamily="2" charset="-122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altLang="zh-CN" sz="2400" b="1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宋体" pitchFamily="2" charset="-122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𝟒</m:t>
                            </m:r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𝒂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itchFamily="2" charset="-122"/>
                </a:endParaRPr>
              </a:p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en-US" sz="20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0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0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，当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0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=−</m:t>
                    </m:r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r>
                  <a:rPr lang="zh-CN" altLang="en-US" sz="20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0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000" b="1" dirty="0">
                    <a:latin typeface="Comic Sans MS" pitchFamily="66" charset="0"/>
                    <a:ea typeface="宋体" pitchFamily="2" charset="-122"/>
                  </a:rPr>
                  <a:t>有最小值</a:t>
                </a:r>
                <a:r>
                  <a:rPr lang="zh-CN" altLang="en-US" sz="20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𝒂𝒄</m:t>
                        </m:r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2000" b="1" i="1" smtClean="0">
                                <a:solidFill>
                                  <a:srgbClr val="FF33CC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1" i="1" smtClean="0">
                                <a:solidFill>
                                  <a:srgbClr val="FF33CC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000" b="1" i="1" smtClean="0">
                                <a:solidFill>
                                  <a:srgbClr val="FF33CC"/>
                                </a:solidFill>
                                <a:latin typeface="Cambria Math"/>
                                <a:ea typeface="宋体" pitchFamily="2" charset="-122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𝟒</m:t>
                        </m:r>
                        <m:r>
                          <a:rPr lang="en-US" altLang="zh-CN" sz="20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endParaRPr lang="en-US" altLang="zh-CN" sz="20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3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2079" y="3284775"/>
                <a:ext cx="8702535" cy="1453284"/>
              </a:xfrm>
              <a:prstGeom prst="rect">
                <a:avLst/>
              </a:prstGeom>
              <a:blipFill rotWithShape="1">
                <a:blip r:embed="rId3"/>
                <a:stretch>
                  <a:fillRect l="-105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4"/>
              <p:cNvSpPr>
                <a:spLocks noChangeArrowheads="1"/>
              </p:cNvSpPr>
              <p:nvPr/>
            </p:nvSpPr>
            <p:spPr bwMode="auto">
              <a:xfrm>
                <a:off x="1392080" y="4964347"/>
                <a:ext cx="7797188" cy="1453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方法二：配方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=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anose="02010600030101010101" pitchFamily="2" charset="-122"/>
                              </a:rPr>
                              <m:t>𝒙</m:t>
                            </m:r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anose="02010600030101010101" pitchFamily="2" charset="-122"/>
                              </a:rPr>
                              <m:t>−</m:t>
                            </m:r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宋体" panose="02010600030101010101" pitchFamily="2" charset="-122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𝟏</m:t>
                    </m:r>
                  </m:oMath>
                </a14:m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itchFamily="2" charset="-122"/>
                </a:endParaRPr>
              </a:p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(</m:t>
                        </m:r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−</m:t>
                        </m:r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𝒉</m:t>
                        </m:r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)</m:t>
                        </m:r>
                      </m:e>
                      <m:sup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𝒌</m:t>
                    </m:r>
                  </m:oMath>
                </a14:m>
                <a:r>
                  <a:rPr lang="zh-CN" altLang="en-US" sz="20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，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0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0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，当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0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0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𝒉</m:t>
                    </m:r>
                  </m:oMath>
                </a14:m>
                <a:r>
                  <a:rPr lang="zh-CN" altLang="en-US" sz="2000" b="1" dirty="0">
                    <a:solidFill>
                      <a:srgbClr val="000000"/>
                    </a:solidFill>
                    <a:latin typeface="Comic Sans MS" pitchFamily="66" charset="0"/>
                    <a:ea typeface="宋体" pitchFamily="2" charset="-122"/>
                  </a:rPr>
                  <a:t> 时，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000" b="1" dirty="0">
                    <a:solidFill>
                      <a:schemeClr val="tx1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:r>
                  <a:rPr lang="zh-CN" altLang="en-US" sz="2000" b="1" dirty="0">
                    <a:latin typeface="Comic Sans MS" pitchFamily="66" charset="0"/>
                    <a:ea typeface="宋体" pitchFamily="2" charset="-122"/>
                  </a:rPr>
                  <a:t>有最小值</a:t>
                </a:r>
                <a:r>
                  <a:rPr lang="zh-CN" altLang="en-US" sz="2000" b="1" dirty="0">
                    <a:solidFill>
                      <a:srgbClr val="FF33CC"/>
                    </a:solidFill>
                    <a:latin typeface="Comic Sans MS" pitchFamily="66" charset="0"/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𝒌</m:t>
                    </m:r>
                  </m:oMath>
                </a14:m>
                <a:endParaRPr lang="en-US" altLang="zh-CN" sz="2000" b="1" dirty="0">
                  <a:solidFill>
                    <a:srgbClr val="C00000"/>
                  </a:solidFill>
                  <a:latin typeface="Comic Sans MS" pitchFamily="66" charset="0"/>
                  <a:ea typeface="宋体" pitchFamily="2" charset="-122"/>
                </a:endParaRPr>
              </a:p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4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2080" y="4964347"/>
                <a:ext cx="7797188" cy="1453284"/>
              </a:xfrm>
              <a:prstGeom prst="rect">
                <a:avLst/>
              </a:prstGeom>
              <a:blipFill rotWithShape="1">
                <a:blip r:embed="rId4"/>
                <a:stretch>
                  <a:fillRect l="-1173" t="-418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797526" y="2815119"/>
            <a:ext cx="1768268" cy="52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hlink"/>
              </a:buClr>
            </a:pP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求顶点坐标</a:t>
            </a:r>
            <a:endParaRPr lang="en-US" altLang="zh-CN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10588123" y="2114935"/>
            <a:ext cx="5857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FF"/>
                </a:solidFill>
                <a:latin typeface="Comic Sans MS" pitchFamily="66" charset="0"/>
                <a:ea typeface="黑体" pitchFamily="49" charset="-122"/>
              </a:rPr>
              <a:t>1</a:t>
            </a:r>
          </a:p>
        </p:txBody>
      </p:sp>
      <p:sp>
        <p:nvSpPr>
          <p:cNvPr id="9" name="Text Box 26"/>
          <p:cNvSpPr txBox="1">
            <a:spLocks noChangeArrowheads="1"/>
          </p:cNvSpPr>
          <p:nvPr/>
        </p:nvSpPr>
        <p:spPr bwMode="auto">
          <a:xfrm>
            <a:off x="6921075" y="2114935"/>
            <a:ext cx="5857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FF"/>
                </a:solidFill>
                <a:latin typeface="Comic Sans MS" pitchFamily="66" charset="0"/>
                <a:ea typeface="黑体" pitchFamily="49" charset="-122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uiExpand="1" build="p"/>
      <p:bldP spid="14" grpId="0" uiExpand="1" build="p"/>
      <p:bldP spid="16" grpId="0" build="p"/>
      <p:bldP spid="15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"/>
              <p:cNvSpPr>
                <a:spLocks noChangeArrowheads="1"/>
              </p:cNvSpPr>
              <p:nvPr/>
            </p:nvSpPr>
            <p:spPr bwMode="auto">
              <a:xfrm>
                <a:off x="1579904" y="2146331"/>
                <a:ext cx="10053799" cy="11190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3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）二次函数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=−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𝟒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，当函数值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的增大而减小时，</a:t>
                </a:r>
                <a:endParaRPr lang="en-US" altLang="zh-CN" sz="24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en-US" altLang="zh-CN" sz="24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的取值范围是</a:t>
                </a:r>
                <a:r>
                  <a:rPr lang="en-US" altLang="zh-CN" sz="2400" b="1" dirty="0">
                    <a:latin typeface="Times New Roman" pitchFamily="18" charset="0"/>
                  </a:rPr>
                  <a:t>_____________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9904" y="2146331"/>
                <a:ext cx="10053799" cy="1119057"/>
              </a:xfrm>
              <a:prstGeom prst="rect">
                <a:avLst/>
              </a:prstGeom>
              <a:blipFill rotWithShape="1">
                <a:blip r:embed="rId3"/>
                <a:stretch>
                  <a:fillRect l="-910" t="-543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79904" y="3158562"/>
            <a:ext cx="1397075" cy="52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hlink"/>
              </a:buClr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分析：</a:t>
            </a:r>
            <a:endParaRPr lang="en-US" altLang="zh-CN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4"/>
              <p:cNvSpPr>
                <a:spLocks noChangeArrowheads="1"/>
              </p:cNvSpPr>
              <p:nvPr/>
            </p:nvSpPr>
            <p:spPr bwMode="auto">
              <a:xfrm>
                <a:off x="1306809" y="3719782"/>
                <a:ext cx="10444604" cy="2183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①判断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开口方向</a:t>
                </a: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/>
                        <a:ea typeface="宋体" panose="02010600030101010101" pitchFamily="2" charset="-122"/>
                      </a:rPr>
                      <m:t>𝒂</m:t>
                    </m:r>
                    <m:r>
                      <a:rPr lang="en-US" altLang="zh-CN" sz="2000" b="1" i="1" smtClean="0">
                        <a:latin typeface="Cambria Math"/>
                        <a:ea typeface="宋体" panose="02010600030101010101" pitchFamily="2" charset="-122"/>
                      </a:rPr>
                      <m:t>&lt;</m:t>
                    </m:r>
                    <m:r>
                      <a:rPr lang="en-US" altLang="zh-CN" sz="2000" b="1" i="1" smtClean="0">
                        <a:latin typeface="Cambria Math"/>
                        <a:ea typeface="宋体" panose="02010600030101010101" pitchFamily="2" charset="-122"/>
                      </a:rPr>
                      <m:t>𝟎</m:t>
                    </m:r>
                  </m:oMath>
                </a14:m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，在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对称轴左侧</a:t>
                </a:r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 </a:t>
                </a:r>
                <a:r>
                  <a:rPr lang="en-US" altLang="zh-CN" sz="20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</m:oMath>
                </a14:m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的增大而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增大</a:t>
                </a:r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；在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对称轴右侧</a:t>
                </a:r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2000" b="1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随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</m:oMath>
                </a14:m>
                <a:r>
                  <a:rPr lang="zh-CN" altLang="en-US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的增大而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减小</a:t>
                </a:r>
                <a:r>
                  <a:rPr lang="en-US" altLang="zh-CN" sz="20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②求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对称轴</a:t>
                </a: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000" b="1" dirty="0">
                    <a:latin typeface="Cambria Math"/>
                    <a:ea typeface="宋体" panose="02010600030101010101" pitchFamily="2" charset="-122"/>
                  </a:rPr>
                  <a:t>二次函数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</m:oMath>
                </a14:m>
                <a:r>
                  <a:rPr lang="zh-CN" altLang="en-US" sz="2000" b="1" dirty="0">
                    <a:latin typeface="Cambria Math"/>
                    <a:ea typeface="宋体" panose="02010600030101010101" pitchFamily="2" charset="-122"/>
                  </a:rPr>
                  <a:t>的对称轴：</a:t>
                </a:r>
                <a:r>
                  <a:rPr lang="en-US" altLang="zh-CN" sz="20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=−</m:t>
                    </m:r>
                    <m:f>
                      <m:fPr>
                        <m:ctrlP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0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</m:oMath>
                </a14:m>
                <a:endParaRPr lang="en-US" altLang="zh-CN" sz="2000" b="1" dirty="0">
                  <a:latin typeface="Cambria Math"/>
                  <a:ea typeface="宋体" panose="02010600030101010101" pitchFamily="2" charset="-122"/>
                </a:endParaRPr>
              </a:p>
              <a:p>
                <a:pPr marL="0" indent="0">
                  <a:lnSpc>
                    <a:spcPts val="288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endParaRPr lang="en-US" altLang="zh-CN" sz="20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3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6809" y="3719782"/>
                <a:ext cx="10444604" cy="2183077"/>
              </a:xfrm>
              <a:prstGeom prst="rect">
                <a:avLst/>
              </a:prstGeom>
              <a:blipFill rotWithShape="1">
                <a:blip r:embed="rId4"/>
                <a:stretch>
                  <a:fillRect l="-875" t="-139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26"/>
              <p:cNvSpPr txBox="1">
                <a:spLocks noChangeArrowheads="1"/>
              </p:cNvSpPr>
              <p:nvPr/>
            </p:nvSpPr>
            <p:spPr bwMode="auto">
              <a:xfrm>
                <a:off x="5059244" y="2543832"/>
                <a:ext cx="136871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/>
                          <a:ea typeface="黑体" pitchFamily="49" charset="-122"/>
                        </a:rPr>
                        <m:t>𝒙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/>
                          <a:ea typeface="黑体" pitchFamily="49" charset="-122"/>
                        </a:rPr>
                        <m:t>&gt;</m:t>
                      </m:r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/>
                          <a:ea typeface="黑体" pitchFamily="49" charset="-122"/>
                        </a:rPr>
                        <m:t>𝟏</m:t>
                      </m:r>
                    </m:oMath>
                  </m:oMathPara>
                </a14:m>
                <a:endParaRPr lang="en-US" altLang="zh-CN" sz="2800" b="1" dirty="0">
                  <a:solidFill>
                    <a:srgbClr val="0000FF"/>
                  </a:solidFill>
                  <a:latin typeface="Comic Sans MS" pitchFamily="66" charset="0"/>
                  <a:ea typeface="黑体" pitchFamily="49" charset="-122"/>
                </a:endParaRPr>
              </a:p>
            </p:txBody>
          </p:sp>
        </mc:Choice>
        <mc:Fallback xmlns="">
          <p:sp>
            <p:nvSpPr>
              <p:cNvPr id="8" name="Text 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9244" y="2543832"/>
                <a:ext cx="1368716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1397922" y="2138998"/>
                <a:ext cx="10216761" cy="11190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lnSpc>
                    <a:spcPts val="40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4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）抛物线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=−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𝟓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𝟑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，与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轴的交点坐标是</a:t>
                </a:r>
                <a:r>
                  <a:rPr lang="en-US" altLang="zh-CN" sz="2400" b="1" dirty="0">
                    <a:latin typeface="Times New Roman" pitchFamily="18" charset="0"/>
                  </a:rPr>
                  <a:t>___________</a:t>
                </a:r>
                <a:r>
                  <a:rPr lang="zh-CN" altLang="en-US" sz="2400" b="1" dirty="0">
                    <a:latin typeface="Times New Roman" pitchFamily="18" charset="0"/>
                  </a:rPr>
                  <a:t>，</a:t>
                </a:r>
                <a:endParaRPr lang="en-US" altLang="zh-CN" sz="2400" b="1" dirty="0">
                  <a:latin typeface="Times New Roman" pitchFamily="18" charset="0"/>
                </a:endParaRPr>
              </a:p>
              <a:p>
                <a:pPr marL="0" indent="0">
                  <a:lnSpc>
                    <a:spcPts val="40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   与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轴的交点坐标是</a:t>
                </a:r>
                <a:r>
                  <a:rPr lang="en-US" altLang="zh-CN" sz="2400" b="1" dirty="0">
                    <a:latin typeface="Times New Roman" pitchFamily="18" charset="0"/>
                  </a:rPr>
                  <a:t>___________________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8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7922" y="2138998"/>
                <a:ext cx="10216761" cy="1119057"/>
              </a:xfrm>
              <a:prstGeom prst="rect">
                <a:avLst/>
              </a:prstGeom>
              <a:blipFill rotWithShape="1">
                <a:blip r:embed="rId2"/>
                <a:stretch>
                  <a:fillRect l="-895" b="-13661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26"/>
          <p:cNvSpPr txBox="1">
            <a:spLocks noChangeArrowheads="1"/>
          </p:cNvSpPr>
          <p:nvPr/>
        </p:nvSpPr>
        <p:spPr bwMode="auto">
          <a:xfrm>
            <a:off x="9312498" y="2151371"/>
            <a:ext cx="1171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FF"/>
                </a:solidFill>
                <a:latin typeface="Comic Sans MS" pitchFamily="66" charset="0"/>
                <a:ea typeface="黑体" pitchFamily="49" charset="-122"/>
              </a:rPr>
              <a:t>(0,-3)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1397922" y="3626144"/>
                <a:ext cx="8840986" cy="29682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分析：</a:t>
                </a:r>
                <a:endParaRPr lang="en-US" altLang="zh-CN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与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轴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的交点令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𝟎</m:t>
                    </m:r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，求出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的值；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与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66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</m:oMath>
                </a14:m>
                <a:r>
                  <a:rPr lang="zh-CN" altLang="en-US" sz="2400" b="1" dirty="0">
                    <a:solidFill>
                      <a:srgbClr val="0066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轴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的交点令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66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rgbClr val="0066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6600"/>
                        </a:solidFill>
                        <a:latin typeface="Cambria Math"/>
                        <a:ea typeface="宋体" panose="02010600030101010101" pitchFamily="2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0066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𝟓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lnSpc>
                    <a:spcPts val="3500"/>
                  </a:lnSpc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解方程求出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/>
                        <a:ea typeface="宋体" panose="02010600030101010101" pitchFamily="2" charset="-122"/>
                      </a:rPr>
                      <m:t>𝒙</m:t>
                    </m:r>
                  </m:oMath>
                </a14:m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的值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12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7922" y="3626144"/>
                <a:ext cx="8840986" cy="2968294"/>
              </a:xfrm>
              <a:prstGeom prst="rect">
                <a:avLst/>
              </a:prstGeom>
              <a:blipFill rotWithShape="1">
                <a:blip r:embed="rId3"/>
                <a:stretch>
                  <a:fillRect l="-1034" t="-1027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26"/>
              <p:cNvSpPr txBox="1">
                <a:spLocks noChangeArrowheads="1"/>
              </p:cNvSpPr>
              <p:nvPr/>
            </p:nvSpPr>
            <p:spPr bwMode="auto">
              <a:xfrm>
                <a:off x="5447261" y="2578749"/>
                <a:ext cx="2947402" cy="701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2800" dirty="0">
                    <a:solidFill>
                      <a:srgbClr val="0000FF"/>
                    </a:solidFill>
                    <a:latin typeface="Comic Sans MS" pitchFamily="66" charset="0"/>
                    <a:ea typeface="黑体" pitchFamily="49" charset="-122"/>
                  </a:rPr>
                  <a:t>(1,0)</a:t>
                </a:r>
                <a:r>
                  <a:rPr lang="zh-CN" altLang="en-US" sz="2800" dirty="0">
                    <a:solidFill>
                      <a:srgbClr val="0000FF"/>
                    </a:solidFill>
                    <a:latin typeface="Comic Sans MS" pitchFamily="66" charset="0"/>
                    <a:ea typeface="黑体" pitchFamily="49" charset="-122"/>
                  </a:rPr>
                  <a:t>，</a:t>
                </a:r>
                <a:r>
                  <a:rPr lang="en-US" altLang="zh-CN" sz="2800" dirty="0">
                    <a:solidFill>
                      <a:srgbClr val="0000FF"/>
                    </a:solidFill>
                    <a:latin typeface="Comic Sans MS" pitchFamily="66" charset="0"/>
                    <a:ea typeface="黑体" pitchFamily="49" charset="-122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rgbClr val="0000FF"/>
                            </a:solidFill>
                            <a:latin typeface="Cambria Math"/>
                            <a:ea typeface="黑体" pitchFamily="49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2800" b="0" i="1" smtClean="0">
                            <a:solidFill>
                              <a:srgbClr val="0000FF"/>
                            </a:solidFill>
                            <a:latin typeface="Cambria Math"/>
                            <a:ea typeface="黑体" pitchFamily="49" charset="-122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800" dirty="0">
                    <a:solidFill>
                      <a:srgbClr val="0000FF"/>
                    </a:solidFill>
                    <a:latin typeface="Comic Sans MS" pitchFamily="66" charset="0"/>
                    <a:ea typeface="黑体" pitchFamily="49" charset="-122"/>
                  </a:rPr>
                  <a:t>，</a:t>
                </a:r>
                <a:r>
                  <a:rPr lang="en-US" altLang="zh-CN" sz="2800" dirty="0">
                    <a:solidFill>
                      <a:srgbClr val="0000FF"/>
                    </a:solidFill>
                    <a:latin typeface="Comic Sans MS" pitchFamily="66" charset="0"/>
                    <a:ea typeface="黑体" pitchFamily="49" charset="-122"/>
                  </a:rPr>
                  <a:t>0)</a:t>
                </a:r>
              </a:p>
            </p:txBody>
          </p:sp>
        </mc:Choice>
        <mc:Fallback xmlns="">
          <p:sp>
            <p:nvSpPr>
              <p:cNvPr id="10" name="Text 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47261" y="2578749"/>
                <a:ext cx="2947402" cy="701602"/>
              </a:xfrm>
              <a:prstGeom prst="rect">
                <a:avLst/>
              </a:prstGeom>
              <a:blipFill rotWithShape="1">
                <a:blip r:embed="rId4"/>
                <a:stretch>
                  <a:fillRect l="-4348" b="-113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20"/>
          <p:cNvSpPr txBox="1">
            <a:spLocks noChangeArrowheads="1"/>
          </p:cNvSpPr>
          <p:nvPr/>
        </p:nvSpPr>
        <p:spPr bwMode="auto">
          <a:xfrm>
            <a:off x="1617695" y="2066660"/>
            <a:ext cx="102250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Comic Sans MS" pitchFamily="66" charset="0"/>
                <a:ea typeface="宋体" pitchFamily="2" charset="-122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Comic Sans MS" pitchFamily="66" charset="0"/>
                <a:ea typeface="宋体" pitchFamily="2" charset="-122"/>
              </a:rPr>
              <a:t>）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在同一直角坐标系中，一次函数 </a:t>
            </a:r>
            <a:r>
              <a:rPr lang="en-US" altLang="zh-CN" sz="24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=</a:t>
            </a:r>
            <a:r>
              <a:rPr lang="en-US" altLang="zh-CN" sz="2400" b="1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ax</a:t>
            </a:r>
            <a:r>
              <a:rPr lang="en-US" altLang="zh-CN" sz="2400" b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+</a:t>
            </a:r>
            <a:r>
              <a:rPr lang="en-US" altLang="zh-CN" sz="2400" b="1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</a:t>
            </a:r>
            <a:r>
              <a:rPr lang="en-US" altLang="zh-CN" sz="24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和二次函数 </a:t>
            </a:r>
            <a:r>
              <a:rPr lang="en-US" altLang="zh-CN" sz="24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=</a:t>
            </a:r>
            <a:r>
              <a:rPr lang="en-US" altLang="zh-CN" sz="24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ax</a:t>
            </a:r>
            <a:r>
              <a:rPr lang="en-US" altLang="zh-CN" sz="2400" b="1" baseline="3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+</a:t>
            </a:r>
            <a:r>
              <a:rPr lang="en-US" altLang="zh-CN" sz="2400" b="1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的图象 </a:t>
            </a:r>
            <a:endParaRPr lang="en-US" altLang="zh-CN" sz="2400" b="1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大致为（     ）</a:t>
            </a:r>
            <a:endParaRPr lang="zh-CN" altLang="en-US" sz="2400" b="1" dirty="0">
              <a:latin typeface="Comic Sans MS" pitchFamily="66" charset="0"/>
              <a:ea typeface="宋体" pitchFamily="2" charset="-122"/>
            </a:endParaRPr>
          </a:p>
        </p:txBody>
      </p:sp>
      <p:sp>
        <p:nvSpPr>
          <p:cNvPr id="9" name="Text Box 26"/>
          <p:cNvSpPr txBox="1">
            <a:spLocks noChangeArrowheads="1"/>
          </p:cNvSpPr>
          <p:nvPr/>
        </p:nvSpPr>
        <p:spPr bwMode="auto">
          <a:xfrm>
            <a:off x="3727601" y="2601650"/>
            <a:ext cx="538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FF"/>
                </a:solidFill>
                <a:latin typeface="Comic Sans MS" pitchFamily="66" charset="0"/>
                <a:ea typeface="黑体" pitchFamily="49" charset="-122"/>
              </a:rPr>
              <a:t>B</a:t>
            </a:r>
          </a:p>
        </p:txBody>
      </p:sp>
      <p:grpSp>
        <p:nvGrpSpPr>
          <p:cNvPr id="35846" name="Group 2"/>
          <p:cNvGrpSpPr>
            <a:grpSpLocks/>
          </p:cNvGrpSpPr>
          <p:nvPr/>
        </p:nvGrpSpPr>
        <p:grpSpPr bwMode="auto">
          <a:xfrm>
            <a:off x="1382713" y="3109315"/>
            <a:ext cx="5400675" cy="2474912"/>
            <a:chOff x="158" y="1926"/>
            <a:chExt cx="2277" cy="802"/>
          </a:xfrm>
        </p:grpSpPr>
        <p:grpSp>
          <p:nvGrpSpPr>
            <p:cNvPr id="35847" name="Group 3"/>
            <p:cNvGrpSpPr>
              <a:grpSpLocks/>
            </p:cNvGrpSpPr>
            <p:nvPr/>
          </p:nvGrpSpPr>
          <p:grpSpPr bwMode="auto">
            <a:xfrm>
              <a:off x="158" y="1930"/>
              <a:ext cx="566" cy="786"/>
              <a:chOff x="2520" y="1850"/>
              <a:chExt cx="1416" cy="1964"/>
            </a:xfrm>
          </p:grpSpPr>
          <p:sp>
            <p:nvSpPr>
              <p:cNvPr id="35875" name="Line 4"/>
              <p:cNvSpPr>
                <a:spLocks noChangeShapeType="1"/>
              </p:cNvSpPr>
              <p:nvPr/>
            </p:nvSpPr>
            <p:spPr bwMode="auto">
              <a:xfrm>
                <a:off x="2520" y="2639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76" name="Line 5"/>
              <p:cNvSpPr>
                <a:spLocks noChangeShapeType="1"/>
              </p:cNvSpPr>
              <p:nvPr/>
            </p:nvSpPr>
            <p:spPr bwMode="auto">
              <a:xfrm flipV="1">
                <a:off x="2930" y="1966"/>
                <a:ext cx="0" cy="14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77" name="Freeform 6"/>
              <p:cNvSpPr>
                <a:spLocks/>
              </p:cNvSpPr>
              <p:nvPr/>
            </p:nvSpPr>
            <p:spPr bwMode="auto">
              <a:xfrm>
                <a:off x="2528" y="2512"/>
                <a:ext cx="810" cy="631"/>
              </a:xfrm>
              <a:custGeom>
                <a:avLst/>
                <a:gdLst>
                  <a:gd name="T0" fmla="*/ 0 w 810"/>
                  <a:gd name="T1" fmla="*/ 609 h 631"/>
                  <a:gd name="T2" fmla="*/ 217 w 810"/>
                  <a:gd name="T3" fmla="*/ 181 h 631"/>
                  <a:gd name="T4" fmla="*/ 397 w 810"/>
                  <a:gd name="T5" fmla="*/ 1 h 631"/>
                  <a:gd name="T6" fmla="*/ 585 w 810"/>
                  <a:gd name="T7" fmla="*/ 174 h 631"/>
                  <a:gd name="T8" fmla="*/ 810 w 810"/>
                  <a:gd name="T9" fmla="*/ 631 h 6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0" h="631">
                    <a:moveTo>
                      <a:pt x="0" y="609"/>
                    </a:moveTo>
                    <a:cubicBezTo>
                      <a:pt x="35" y="539"/>
                      <a:pt x="151" y="282"/>
                      <a:pt x="217" y="181"/>
                    </a:cubicBezTo>
                    <a:cubicBezTo>
                      <a:pt x="283" y="80"/>
                      <a:pt x="336" y="2"/>
                      <a:pt x="397" y="1"/>
                    </a:cubicBezTo>
                    <a:cubicBezTo>
                      <a:pt x="458" y="0"/>
                      <a:pt x="516" y="69"/>
                      <a:pt x="585" y="174"/>
                    </a:cubicBezTo>
                    <a:cubicBezTo>
                      <a:pt x="654" y="279"/>
                      <a:pt x="763" y="536"/>
                      <a:pt x="810" y="63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78" name="Line 7"/>
              <p:cNvSpPr>
                <a:spLocks noChangeShapeType="1"/>
              </p:cNvSpPr>
              <p:nvPr/>
            </p:nvSpPr>
            <p:spPr bwMode="auto">
              <a:xfrm flipH="1">
                <a:off x="2588" y="2270"/>
                <a:ext cx="472" cy="85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79" name="Text Box 8"/>
              <p:cNvSpPr txBox="1">
                <a:spLocks noChangeArrowheads="1"/>
              </p:cNvSpPr>
              <p:nvPr/>
            </p:nvSpPr>
            <p:spPr bwMode="auto">
              <a:xfrm>
                <a:off x="3396" y="264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80" name="Text Box 9"/>
              <p:cNvSpPr txBox="1">
                <a:spLocks noChangeArrowheads="1"/>
              </p:cNvSpPr>
              <p:nvPr/>
            </p:nvSpPr>
            <p:spPr bwMode="auto">
              <a:xfrm>
                <a:off x="2880" y="1850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y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81" name="Text Box 10"/>
              <p:cNvSpPr txBox="1">
                <a:spLocks noChangeArrowheads="1"/>
              </p:cNvSpPr>
              <p:nvPr/>
            </p:nvSpPr>
            <p:spPr bwMode="auto">
              <a:xfrm>
                <a:off x="2624" y="2662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82" name="Text Box 11"/>
              <p:cNvSpPr txBox="1">
                <a:spLocks noChangeArrowheads="1"/>
              </p:cNvSpPr>
              <p:nvPr/>
            </p:nvSpPr>
            <p:spPr bwMode="auto">
              <a:xfrm>
                <a:off x="2708" y="3346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en-US" altLang="zh-CN">
                  <a:latin typeface="Arial" charset="0"/>
                </a:endParaRPr>
              </a:p>
            </p:txBody>
          </p:sp>
        </p:grpSp>
        <p:grpSp>
          <p:nvGrpSpPr>
            <p:cNvPr id="35848" name="Group 12"/>
            <p:cNvGrpSpPr>
              <a:grpSpLocks/>
            </p:cNvGrpSpPr>
            <p:nvPr/>
          </p:nvGrpSpPr>
          <p:grpSpPr bwMode="auto">
            <a:xfrm>
              <a:off x="802" y="1926"/>
              <a:ext cx="566" cy="786"/>
              <a:chOff x="3804" y="1768"/>
              <a:chExt cx="1416" cy="1964"/>
            </a:xfrm>
          </p:grpSpPr>
          <p:sp>
            <p:nvSpPr>
              <p:cNvPr id="35867" name="Line 13"/>
              <p:cNvSpPr>
                <a:spLocks noChangeShapeType="1"/>
              </p:cNvSpPr>
              <p:nvPr/>
            </p:nvSpPr>
            <p:spPr bwMode="auto">
              <a:xfrm>
                <a:off x="3804" y="2704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68" name="Line 14"/>
              <p:cNvSpPr>
                <a:spLocks noChangeShapeType="1"/>
              </p:cNvSpPr>
              <p:nvPr/>
            </p:nvSpPr>
            <p:spPr bwMode="auto">
              <a:xfrm flipV="1">
                <a:off x="4224" y="1954"/>
                <a:ext cx="0" cy="14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69" name="Freeform 15"/>
              <p:cNvSpPr>
                <a:spLocks/>
              </p:cNvSpPr>
              <p:nvPr/>
            </p:nvSpPr>
            <p:spPr bwMode="auto">
              <a:xfrm>
                <a:off x="3812" y="2430"/>
                <a:ext cx="810" cy="631"/>
              </a:xfrm>
              <a:custGeom>
                <a:avLst/>
                <a:gdLst>
                  <a:gd name="T0" fmla="*/ 0 w 810"/>
                  <a:gd name="T1" fmla="*/ 609 h 631"/>
                  <a:gd name="T2" fmla="*/ 217 w 810"/>
                  <a:gd name="T3" fmla="*/ 181 h 631"/>
                  <a:gd name="T4" fmla="*/ 397 w 810"/>
                  <a:gd name="T5" fmla="*/ 1 h 631"/>
                  <a:gd name="T6" fmla="*/ 585 w 810"/>
                  <a:gd name="T7" fmla="*/ 174 h 631"/>
                  <a:gd name="T8" fmla="*/ 810 w 810"/>
                  <a:gd name="T9" fmla="*/ 631 h 6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0" h="631">
                    <a:moveTo>
                      <a:pt x="0" y="609"/>
                    </a:moveTo>
                    <a:cubicBezTo>
                      <a:pt x="35" y="539"/>
                      <a:pt x="151" y="282"/>
                      <a:pt x="217" y="181"/>
                    </a:cubicBezTo>
                    <a:cubicBezTo>
                      <a:pt x="283" y="80"/>
                      <a:pt x="336" y="2"/>
                      <a:pt x="397" y="1"/>
                    </a:cubicBezTo>
                    <a:cubicBezTo>
                      <a:pt x="458" y="0"/>
                      <a:pt x="516" y="69"/>
                      <a:pt x="585" y="174"/>
                    </a:cubicBezTo>
                    <a:cubicBezTo>
                      <a:pt x="654" y="279"/>
                      <a:pt x="763" y="536"/>
                      <a:pt x="810" y="63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70" name="Line 16"/>
              <p:cNvSpPr>
                <a:spLocks noChangeShapeType="1"/>
              </p:cNvSpPr>
              <p:nvPr/>
            </p:nvSpPr>
            <p:spPr bwMode="auto">
              <a:xfrm>
                <a:off x="4062" y="2174"/>
                <a:ext cx="480" cy="7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71" name="Text Box 17"/>
              <p:cNvSpPr txBox="1">
                <a:spLocks noChangeArrowheads="1"/>
              </p:cNvSpPr>
              <p:nvPr/>
            </p:nvSpPr>
            <p:spPr bwMode="auto">
              <a:xfrm>
                <a:off x="4680" y="2564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72" name="Text Box 18"/>
              <p:cNvSpPr txBox="1">
                <a:spLocks noChangeArrowheads="1"/>
              </p:cNvSpPr>
              <p:nvPr/>
            </p:nvSpPr>
            <p:spPr bwMode="auto">
              <a:xfrm>
                <a:off x="4164" y="1768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y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73" name="Text Box 19"/>
              <p:cNvSpPr txBox="1">
                <a:spLocks noChangeArrowheads="1"/>
              </p:cNvSpPr>
              <p:nvPr/>
            </p:nvSpPr>
            <p:spPr bwMode="auto">
              <a:xfrm>
                <a:off x="3908" y="2580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74" name="Text Box 20"/>
              <p:cNvSpPr txBox="1">
                <a:spLocks noChangeArrowheads="1"/>
              </p:cNvSpPr>
              <p:nvPr/>
            </p:nvSpPr>
            <p:spPr bwMode="auto">
              <a:xfrm>
                <a:off x="3992" y="3264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en-US" altLang="zh-CN">
                  <a:latin typeface="Arial" charset="0"/>
                </a:endParaRPr>
              </a:p>
            </p:txBody>
          </p:sp>
        </p:grpSp>
        <p:sp>
          <p:nvSpPr>
            <p:cNvPr id="35849" name="Text Box 21"/>
            <p:cNvSpPr txBox="1">
              <a:spLocks noChangeArrowheads="1"/>
            </p:cNvSpPr>
            <p:nvPr/>
          </p:nvSpPr>
          <p:spPr bwMode="auto">
            <a:xfrm>
              <a:off x="1659" y="2194"/>
              <a:ext cx="216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9pPr>
            </a:lstStyle>
            <a:p>
              <a:r>
                <a:rPr lang="en-US" altLang="zh-CN" sz="1000" i="1"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altLang="zh-CN">
                <a:latin typeface="Arial" charset="0"/>
              </a:endParaRPr>
            </a:p>
          </p:txBody>
        </p:sp>
        <p:grpSp>
          <p:nvGrpSpPr>
            <p:cNvPr id="35850" name="Group 22"/>
            <p:cNvGrpSpPr>
              <a:grpSpLocks/>
            </p:cNvGrpSpPr>
            <p:nvPr/>
          </p:nvGrpSpPr>
          <p:grpSpPr bwMode="auto">
            <a:xfrm>
              <a:off x="1309" y="1933"/>
              <a:ext cx="432" cy="786"/>
              <a:chOff x="5072" y="1784"/>
              <a:chExt cx="1080" cy="1964"/>
            </a:xfrm>
          </p:grpSpPr>
          <p:sp>
            <p:nvSpPr>
              <p:cNvPr id="35860" name="Line 23"/>
              <p:cNvSpPr>
                <a:spLocks noChangeShapeType="1"/>
              </p:cNvSpPr>
              <p:nvPr/>
            </p:nvSpPr>
            <p:spPr bwMode="auto">
              <a:xfrm>
                <a:off x="5072" y="2720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61" name="Line 24"/>
              <p:cNvSpPr>
                <a:spLocks noChangeShapeType="1"/>
              </p:cNvSpPr>
              <p:nvPr/>
            </p:nvSpPr>
            <p:spPr bwMode="auto">
              <a:xfrm flipV="1">
                <a:off x="5492" y="1970"/>
                <a:ext cx="0" cy="14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62" name="Freeform 25"/>
              <p:cNvSpPr>
                <a:spLocks/>
              </p:cNvSpPr>
              <p:nvPr/>
            </p:nvSpPr>
            <p:spPr bwMode="auto">
              <a:xfrm flipV="1">
                <a:off x="5080" y="2446"/>
                <a:ext cx="810" cy="631"/>
              </a:xfrm>
              <a:custGeom>
                <a:avLst/>
                <a:gdLst>
                  <a:gd name="T0" fmla="*/ 0 w 810"/>
                  <a:gd name="T1" fmla="*/ 609 h 631"/>
                  <a:gd name="T2" fmla="*/ 217 w 810"/>
                  <a:gd name="T3" fmla="*/ 181 h 631"/>
                  <a:gd name="T4" fmla="*/ 397 w 810"/>
                  <a:gd name="T5" fmla="*/ 1 h 631"/>
                  <a:gd name="T6" fmla="*/ 585 w 810"/>
                  <a:gd name="T7" fmla="*/ 174 h 631"/>
                  <a:gd name="T8" fmla="*/ 810 w 810"/>
                  <a:gd name="T9" fmla="*/ 631 h 6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0" h="631">
                    <a:moveTo>
                      <a:pt x="0" y="609"/>
                    </a:moveTo>
                    <a:cubicBezTo>
                      <a:pt x="35" y="539"/>
                      <a:pt x="151" y="282"/>
                      <a:pt x="217" y="181"/>
                    </a:cubicBezTo>
                    <a:cubicBezTo>
                      <a:pt x="283" y="80"/>
                      <a:pt x="336" y="2"/>
                      <a:pt x="397" y="1"/>
                    </a:cubicBezTo>
                    <a:cubicBezTo>
                      <a:pt x="458" y="0"/>
                      <a:pt x="516" y="69"/>
                      <a:pt x="585" y="174"/>
                    </a:cubicBezTo>
                    <a:cubicBezTo>
                      <a:pt x="654" y="279"/>
                      <a:pt x="763" y="536"/>
                      <a:pt x="810" y="63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63" name="Line 26"/>
              <p:cNvSpPr>
                <a:spLocks noChangeShapeType="1"/>
              </p:cNvSpPr>
              <p:nvPr/>
            </p:nvSpPr>
            <p:spPr bwMode="auto">
              <a:xfrm flipH="1" flipV="1">
                <a:off x="5157" y="2586"/>
                <a:ext cx="509" cy="7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64" name="Text Box 27"/>
              <p:cNvSpPr txBox="1">
                <a:spLocks noChangeArrowheads="1"/>
              </p:cNvSpPr>
              <p:nvPr/>
            </p:nvSpPr>
            <p:spPr bwMode="auto">
              <a:xfrm>
                <a:off x="5432" y="1784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y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65" name="Text Box 28"/>
              <p:cNvSpPr txBox="1">
                <a:spLocks noChangeArrowheads="1"/>
              </p:cNvSpPr>
              <p:nvPr/>
            </p:nvSpPr>
            <p:spPr bwMode="auto">
              <a:xfrm>
                <a:off x="5200" y="2580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 dirty="0"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altLang="zh-CN" dirty="0">
                  <a:latin typeface="Arial" charset="0"/>
                </a:endParaRPr>
              </a:p>
            </p:txBody>
          </p:sp>
          <p:sp>
            <p:nvSpPr>
              <p:cNvPr id="35866" name="Text Box 29"/>
              <p:cNvSpPr txBox="1">
                <a:spLocks noChangeArrowheads="1"/>
              </p:cNvSpPr>
              <p:nvPr/>
            </p:nvSpPr>
            <p:spPr bwMode="auto">
              <a:xfrm>
                <a:off x="5260" y="3280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en-US" altLang="zh-CN">
                  <a:latin typeface="Arial" charset="0"/>
                </a:endParaRPr>
              </a:p>
            </p:txBody>
          </p:sp>
        </p:grpSp>
        <p:grpSp>
          <p:nvGrpSpPr>
            <p:cNvPr id="35851" name="Group 30"/>
            <p:cNvGrpSpPr>
              <a:grpSpLocks/>
            </p:cNvGrpSpPr>
            <p:nvPr/>
          </p:nvGrpSpPr>
          <p:grpSpPr bwMode="auto">
            <a:xfrm>
              <a:off x="1869" y="1942"/>
              <a:ext cx="566" cy="786"/>
              <a:chOff x="6472" y="1808"/>
              <a:chExt cx="1416" cy="1964"/>
            </a:xfrm>
          </p:grpSpPr>
          <p:sp>
            <p:nvSpPr>
              <p:cNvPr id="35852" name="Line 31"/>
              <p:cNvSpPr>
                <a:spLocks noChangeShapeType="1"/>
              </p:cNvSpPr>
              <p:nvPr/>
            </p:nvSpPr>
            <p:spPr bwMode="auto">
              <a:xfrm>
                <a:off x="6472" y="2744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53" name="Line 32"/>
              <p:cNvSpPr>
                <a:spLocks noChangeShapeType="1"/>
              </p:cNvSpPr>
              <p:nvPr/>
            </p:nvSpPr>
            <p:spPr bwMode="auto">
              <a:xfrm flipV="1">
                <a:off x="6892" y="1994"/>
                <a:ext cx="0" cy="14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54" name="Freeform 33"/>
              <p:cNvSpPr>
                <a:spLocks/>
              </p:cNvSpPr>
              <p:nvPr/>
            </p:nvSpPr>
            <p:spPr bwMode="auto">
              <a:xfrm flipV="1">
                <a:off x="6480" y="2470"/>
                <a:ext cx="810" cy="631"/>
              </a:xfrm>
              <a:custGeom>
                <a:avLst/>
                <a:gdLst>
                  <a:gd name="T0" fmla="*/ 0 w 810"/>
                  <a:gd name="T1" fmla="*/ 609 h 631"/>
                  <a:gd name="T2" fmla="*/ 217 w 810"/>
                  <a:gd name="T3" fmla="*/ 181 h 631"/>
                  <a:gd name="T4" fmla="*/ 397 w 810"/>
                  <a:gd name="T5" fmla="*/ 1 h 631"/>
                  <a:gd name="T6" fmla="*/ 585 w 810"/>
                  <a:gd name="T7" fmla="*/ 174 h 631"/>
                  <a:gd name="T8" fmla="*/ 810 w 810"/>
                  <a:gd name="T9" fmla="*/ 631 h 6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0" h="631">
                    <a:moveTo>
                      <a:pt x="0" y="609"/>
                    </a:moveTo>
                    <a:cubicBezTo>
                      <a:pt x="35" y="539"/>
                      <a:pt x="151" y="282"/>
                      <a:pt x="217" y="181"/>
                    </a:cubicBezTo>
                    <a:cubicBezTo>
                      <a:pt x="283" y="80"/>
                      <a:pt x="336" y="2"/>
                      <a:pt x="397" y="1"/>
                    </a:cubicBezTo>
                    <a:cubicBezTo>
                      <a:pt x="458" y="0"/>
                      <a:pt x="516" y="69"/>
                      <a:pt x="585" y="174"/>
                    </a:cubicBezTo>
                    <a:cubicBezTo>
                      <a:pt x="654" y="279"/>
                      <a:pt x="763" y="536"/>
                      <a:pt x="810" y="63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55" name="Line 34"/>
              <p:cNvSpPr>
                <a:spLocks noChangeShapeType="1"/>
              </p:cNvSpPr>
              <p:nvPr/>
            </p:nvSpPr>
            <p:spPr bwMode="auto">
              <a:xfrm flipH="1" flipV="1">
                <a:off x="6788" y="2060"/>
                <a:ext cx="472" cy="85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56" name="Text Box 35"/>
              <p:cNvSpPr txBox="1">
                <a:spLocks noChangeArrowheads="1"/>
              </p:cNvSpPr>
              <p:nvPr/>
            </p:nvSpPr>
            <p:spPr bwMode="auto">
              <a:xfrm>
                <a:off x="7348" y="2604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57" name="Text Box 36"/>
              <p:cNvSpPr txBox="1">
                <a:spLocks noChangeArrowheads="1"/>
              </p:cNvSpPr>
              <p:nvPr/>
            </p:nvSpPr>
            <p:spPr bwMode="auto">
              <a:xfrm>
                <a:off x="6832" y="1808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y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58" name="Text Box 37"/>
              <p:cNvSpPr txBox="1">
                <a:spLocks noChangeArrowheads="1"/>
              </p:cNvSpPr>
              <p:nvPr/>
            </p:nvSpPr>
            <p:spPr bwMode="auto">
              <a:xfrm>
                <a:off x="6576" y="2620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 i="1"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altLang="zh-CN">
                  <a:latin typeface="Arial" charset="0"/>
                </a:endParaRPr>
              </a:p>
            </p:txBody>
          </p:sp>
          <p:sp>
            <p:nvSpPr>
              <p:cNvPr id="35859" name="Text Box 38"/>
              <p:cNvSpPr txBox="1">
                <a:spLocks noChangeArrowheads="1"/>
              </p:cNvSpPr>
              <p:nvPr/>
            </p:nvSpPr>
            <p:spPr bwMode="auto">
              <a:xfrm>
                <a:off x="6660" y="3304"/>
                <a:ext cx="540" cy="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en-US" altLang="zh-CN" sz="1000"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en-US" altLang="zh-CN">
                  <a:latin typeface="Arial" charset="0"/>
                </a:endParaRP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"/>
              <p:cNvSpPr>
                <a:spLocks noChangeArrowheads="1"/>
              </p:cNvSpPr>
              <p:nvPr/>
            </p:nvSpPr>
            <p:spPr bwMode="auto">
              <a:xfrm>
                <a:off x="7189633" y="2881471"/>
                <a:ext cx="4272054" cy="29682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分析：</a:t>
                </a:r>
                <a:endParaRPr lang="en-US" altLang="zh-CN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二次函数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anose="02010600030101010101" pitchFamily="2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开口方向</a:t>
                </a: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一次函数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anose="02010600030101010101" pitchFamily="2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经过象限</a:t>
                </a: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一次函数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anose="02010600030101010101" pitchFamily="2" charset="-122"/>
                      </a:rPr>
                      <m:t>𝒄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与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轴的交点</a:t>
                </a: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二次函数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anose="02010600030101010101" pitchFamily="2" charset="-122"/>
                      </a:rPr>
                      <m:t>𝒄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与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anose="02010600030101010101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轴的交点</a:t>
                </a: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endPara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3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89633" y="2881471"/>
                <a:ext cx="4272054" cy="2968294"/>
              </a:xfrm>
              <a:prstGeom prst="rect">
                <a:avLst/>
              </a:prstGeom>
              <a:blipFill>
                <a:blip r:embed="rId2"/>
                <a:stretch>
                  <a:fillRect l="-2140" t="-164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843" name="Text Box 20"/>
              <p:cNvSpPr txBox="1">
                <a:spLocks noChangeArrowheads="1"/>
              </p:cNvSpPr>
              <p:nvPr/>
            </p:nvSpPr>
            <p:spPr bwMode="auto">
              <a:xfrm>
                <a:off x="1753491" y="1876547"/>
                <a:ext cx="8612396" cy="2333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itchFamily="2" charset="-122"/>
                    <a:ea typeface="宋体" pitchFamily="2" charset="-122"/>
                  </a:rPr>
                  <a:t>6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已知二次函数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的图象如图所示，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且关于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的一元二次方程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没有实数根，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有下列结论：</a:t>
                </a: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𝟒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②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𝒂𝒃𝒄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③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．</a:t>
                </a: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其中，正确结论的个数是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     ）</a:t>
                </a:r>
                <a:endParaRPr lang="zh-CN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A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0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B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1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C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2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D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3 </a:t>
                </a:r>
                <a:endPara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35843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3491" y="1876547"/>
                <a:ext cx="8612396" cy="2333331"/>
              </a:xfrm>
              <a:prstGeom prst="rect">
                <a:avLst/>
              </a:prstGeom>
              <a:blipFill rotWithShape="1">
                <a:blip r:embed="rId3"/>
                <a:stretch>
                  <a:fillRect l="-1133" t="-2611" b="-49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"/>
              <p:cNvSpPr>
                <a:spLocks noChangeArrowheads="1"/>
              </p:cNvSpPr>
              <p:nvPr/>
            </p:nvSpPr>
            <p:spPr bwMode="auto">
              <a:xfrm>
                <a:off x="1356996" y="4218959"/>
                <a:ext cx="10147752" cy="247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分析：</a:t>
                </a:r>
                <a:endParaRPr lang="en-US" altLang="zh-CN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①由图可知二次函数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与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  <m:r>
                      <a:rPr lang="en-US" altLang="zh-CN" sz="2400" b="1" i="0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轴有两个公共点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2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对应一元二次方程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有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两个不等的实数根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2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即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𝒃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FF33CC"/>
                            </a:solidFill>
                            <a:latin typeface="Cambria Math"/>
                            <a:ea typeface="宋体" panose="02010600030101010101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anose="02010600030101010101" pitchFamily="2" charset="-122"/>
                      </a:rPr>
                      <m:t>𝟒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anose="02010600030101010101" pitchFamily="2" charset="-122"/>
                      </a:rPr>
                      <m:t>𝒂𝒄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anose="02010600030101010101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anose="02010600030101010101" pitchFamily="2" charset="-122"/>
                      </a:rPr>
                      <m:t>𝟎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43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6996" y="4218959"/>
                <a:ext cx="10147752" cy="2471551"/>
              </a:xfrm>
              <a:prstGeom prst="rect">
                <a:avLst/>
              </a:prstGeom>
              <a:blipFill rotWithShape="1">
                <a:blip r:embed="rId4"/>
                <a:stretch>
                  <a:fillRect l="-962" t="-1970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2"/>
          <p:cNvGrpSpPr>
            <a:grpSpLocks noChangeAspect="1"/>
          </p:cNvGrpSpPr>
          <p:nvPr/>
        </p:nvGrpSpPr>
        <p:grpSpPr bwMode="auto">
          <a:xfrm>
            <a:off x="9596328" y="2005721"/>
            <a:ext cx="2690813" cy="2684463"/>
            <a:chOff x="1140" y="9855"/>
            <a:chExt cx="2263" cy="2256"/>
          </a:xfrm>
        </p:grpSpPr>
        <p:sp>
          <p:nvSpPr>
            <p:cNvPr id="45" name="AutoShape 3"/>
            <p:cNvSpPr>
              <a:spLocks noChangeAspect="1" noChangeArrowheads="1"/>
            </p:cNvSpPr>
            <p:nvPr/>
          </p:nvSpPr>
          <p:spPr bwMode="auto">
            <a:xfrm>
              <a:off x="1140" y="9855"/>
              <a:ext cx="2263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6" name="Group 4"/>
            <p:cNvGrpSpPr>
              <a:grpSpLocks/>
            </p:cNvGrpSpPr>
            <p:nvPr/>
          </p:nvGrpSpPr>
          <p:grpSpPr bwMode="auto">
            <a:xfrm>
              <a:off x="1236" y="9951"/>
              <a:ext cx="1821" cy="1581"/>
              <a:chOff x="1236" y="9951"/>
              <a:chExt cx="1821" cy="1581"/>
            </a:xfrm>
          </p:grpSpPr>
          <p:grpSp>
            <p:nvGrpSpPr>
              <p:cNvPr id="51" name="Group 5"/>
              <p:cNvGrpSpPr>
                <a:grpSpLocks/>
              </p:cNvGrpSpPr>
              <p:nvPr/>
            </p:nvGrpSpPr>
            <p:grpSpPr bwMode="auto">
              <a:xfrm>
                <a:off x="1440" y="10309"/>
                <a:ext cx="1305" cy="1022"/>
                <a:chOff x="1440" y="10309"/>
                <a:chExt cx="1305" cy="1022"/>
              </a:xfrm>
            </p:grpSpPr>
            <p:sp>
              <p:nvSpPr>
                <p:cNvPr id="56" name="Freeform 6"/>
                <p:cNvSpPr>
                  <a:spLocks/>
                </p:cNvSpPr>
                <p:nvPr/>
              </p:nvSpPr>
              <p:spPr bwMode="auto">
                <a:xfrm>
                  <a:off x="1440" y="10309"/>
                  <a:ext cx="807" cy="1022"/>
                </a:xfrm>
                <a:custGeom>
                  <a:avLst/>
                  <a:gdLst>
                    <a:gd name="T0" fmla="*/ 5 w 807"/>
                    <a:gd name="T1" fmla="*/ 1007 h 1022"/>
                    <a:gd name="T2" fmla="*/ 14 w 807"/>
                    <a:gd name="T3" fmla="*/ 979 h 1022"/>
                    <a:gd name="T4" fmla="*/ 21 w 807"/>
                    <a:gd name="T5" fmla="*/ 957 h 1022"/>
                    <a:gd name="T6" fmla="*/ 31 w 807"/>
                    <a:gd name="T7" fmla="*/ 928 h 1022"/>
                    <a:gd name="T8" fmla="*/ 40 w 807"/>
                    <a:gd name="T9" fmla="*/ 902 h 1022"/>
                    <a:gd name="T10" fmla="*/ 49 w 807"/>
                    <a:gd name="T11" fmla="*/ 873 h 1022"/>
                    <a:gd name="T12" fmla="*/ 56 w 807"/>
                    <a:gd name="T13" fmla="*/ 854 h 1022"/>
                    <a:gd name="T14" fmla="*/ 66 w 807"/>
                    <a:gd name="T15" fmla="*/ 825 h 1022"/>
                    <a:gd name="T16" fmla="*/ 73 w 807"/>
                    <a:gd name="T17" fmla="*/ 806 h 1022"/>
                    <a:gd name="T18" fmla="*/ 84 w 807"/>
                    <a:gd name="T19" fmla="*/ 778 h 1022"/>
                    <a:gd name="T20" fmla="*/ 91 w 807"/>
                    <a:gd name="T21" fmla="*/ 758 h 1022"/>
                    <a:gd name="T22" fmla="*/ 101 w 807"/>
                    <a:gd name="T23" fmla="*/ 730 h 1022"/>
                    <a:gd name="T24" fmla="*/ 109 w 807"/>
                    <a:gd name="T25" fmla="*/ 710 h 1022"/>
                    <a:gd name="T26" fmla="*/ 120 w 807"/>
                    <a:gd name="T27" fmla="*/ 682 h 1022"/>
                    <a:gd name="T28" fmla="*/ 127 w 807"/>
                    <a:gd name="T29" fmla="*/ 662 h 1022"/>
                    <a:gd name="T30" fmla="*/ 139 w 807"/>
                    <a:gd name="T31" fmla="*/ 634 h 1022"/>
                    <a:gd name="T32" fmla="*/ 147 w 807"/>
                    <a:gd name="T33" fmla="*/ 615 h 1022"/>
                    <a:gd name="T34" fmla="*/ 159 w 807"/>
                    <a:gd name="T35" fmla="*/ 586 h 1022"/>
                    <a:gd name="T36" fmla="*/ 167 w 807"/>
                    <a:gd name="T37" fmla="*/ 567 h 1022"/>
                    <a:gd name="T38" fmla="*/ 179 w 807"/>
                    <a:gd name="T39" fmla="*/ 538 h 1022"/>
                    <a:gd name="T40" fmla="*/ 188 w 807"/>
                    <a:gd name="T41" fmla="*/ 519 h 1022"/>
                    <a:gd name="T42" fmla="*/ 201 w 807"/>
                    <a:gd name="T43" fmla="*/ 490 h 1022"/>
                    <a:gd name="T44" fmla="*/ 210 w 807"/>
                    <a:gd name="T45" fmla="*/ 471 h 1022"/>
                    <a:gd name="T46" fmla="*/ 222 w 807"/>
                    <a:gd name="T47" fmla="*/ 444 h 1022"/>
                    <a:gd name="T48" fmla="*/ 232 w 807"/>
                    <a:gd name="T49" fmla="*/ 425 h 1022"/>
                    <a:gd name="T50" fmla="*/ 243 w 807"/>
                    <a:gd name="T51" fmla="*/ 404 h 1022"/>
                    <a:gd name="T52" fmla="*/ 252 w 807"/>
                    <a:gd name="T53" fmla="*/ 385 h 1022"/>
                    <a:gd name="T54" fmla="*/ 268 w 807"/>
                    <a:gd name="T55" fmla="*/ 356 h 1022"/>
                    <a:gd name="T56" fmla="*/ 278 w 807"/>
                    <a:gd name="T57" fmla="*/ 337 h 1022"/>
                    <a:gd name="T58" fmla="*/ 290 w 807"/>
                    <a:gd name="T59" fmla="*/ 316 h 1022"/>
                    <a:gd name="T60" fmla="*/ 300 w 807"/>
                    <a:gd name="T61" fmla="*/ 298 h 1022"/>
                    <a:gd name="T62" fmla="*/ 318 w 807"/>
                    <a:gd name="T63" fmla="*/ 270 h 1022"/>
                    <a:gd name="T64" fmla="*/ 326 w 807"/>
                    <a:gd name="T65" fmla="*/ 256 h 1022"/>
                    <a:gd name="T66" fmla="*/ 337 w 807"/>
                    <a:gd name="T67" fmla="*/ 238 h 1022"/>
                    <a:gd name="T68" fmla="*/ 349 w 807"/>
                    <a:gd name="T69" fmla="*/ 222 h 1022"/>
                    <a:gd name="T70" fmla="*/ 366 w 807"/>
                    <a:gd name="T71" fmla="*/ 197 h 1022"/>
                    <a:gd name="T72" fmla="*/ 376 w 807"/>
                    <a:gd name="T73" fmla="*/ 183 h 1022"/>
                    <a:gd name="T74" fmla="*/ 395 w 807"/>
                    <a:gd name="T75" fmla="*/ 159 h 1022"/>
                    <a:gd name="T76" fmla="*/ 407 w 807"/>
                    <a:gd name="T77" fmla="*/ 145 h 1022"/>
                    <a:gd name="T78" fmla="*/ 424 w 807"/>
                    <a:gd name="T79" fmla="*/ 126 h 1022"/>
                    <a:gd name="T80" fmla="*/ 442 w 807"/>
                    <a:gd name="T81" fmla="*/ 107 h 1022"/>
                    <a:gd name="T82" fmla="*/ 462 w 807"/>
                    <a:gd name="T83" fmla="*/ 88 h 1022"/>
                    <a:gd name="T84" fmla="*/ 473 w 807"/>
                    <a:gd name="T85" fmla="*/ 78 h 1022"/>
                    <a:gd name="T86" fmla="*/ 496 w 807"/>
                    <a:gd name="T87" fmla="*/ 59 h 1022"/>
                    <a:gd name="T88" fmla="*/ 510 w 807"/>
                    <a:gd name="T89" fmla="*/ 49 h 1022"/>
                    <a:gd name="T90" fmla="*/ 539 w 807"/>
                    <a:gd name="T91" fmla="*/ 31 h 1022"/>
                    <a:gd name="T92" fmla="*/ 558 w 807"/>
                    <a:gd name="T93" fmla="*/ 22 h 1022"/>
                    <a:gd name="T94" fmla="*/ 586 w 807"/>
                    <a:gd name="T95" fmla="*/ 11 h 1022"/>
                    <a:gd name="T96" fmla="*/ 606 w 807"/>
                    <a:gd name="T97" fmla="*/ 6 h 1022"/>
                    <a:gd name="T98" fmla="*/ 635 w 807"/>
                    <a:gd name="T99" fmla="*/ 1 h 1022"/>
                    <a:gd name="T100" fmla="*/ 654 w 807"/>
                    <a:gd name="T101" fmla="*/ 0 h 1022"/>
                    <a:gd name="T102" fmla="*/ 683 w 807"/>
                    <a:gd name="T103" fmla="*/ 3 h 1022"/>
                    <a:gd name="T104" fmla="*/ 711 w 807"/>
                    <a:gd name="T105" fmla="*/ 9 h 1022"/>
                    <a:gd name="T106" fmla="*/ 740 w 807"/>
                    <a:gd name="T107" fmla="*/ 19 h 1022"/>
                    <a:gd name="T108" fmla="*/ 759 w 807"/>
                    <a:gd name="T109" fmla="*/ 28 h 1022"/>
                    <a:gd name="T110" fmla="*/ 780 w 807"/>
                    <a:gd name="T111" fmla="*/ 40 h 1022"/>
                    <a:gd name="T112" fmla="*/ 798 w 807"/>
                    <a:gd name="T113" fmla="*/ 51 h 102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807" h="1022">
                      <a:moveTo>
                        <a:pt x="0" y="1022"/>
                      </a:moveTo>
                      <a:lnTo>
                        <a:pt x="2" y="1017"/>
                      </a:lnTo>
                      <a:lnTo>
                        <a:pt x="2" y="1016"/>
                      </a:lnTo>
                      <a:lnTo>
                        <a:pt x="5" y="1007"/>
                      </a:lnTo>
                      <a:lnTo>
                        <a:pt x="8" y="998"/>
                      </a:lnTo>
                      <a:lnTo>
                        <a:pt x="11" y="988"/>
                      </a:lnTo>
                      <a:lnTo>
                        <a:pt x="12" y="986"/>
                      </a:lnTo>
                      <a:lnTo>
                        <a:pt x="14" y="979"/>
                      </a:lnTo>
                      <a:lnTo>
                        <a:pt x="17" y="969"/>
                      </a:lnTo>
                      <a:lnTo>
                        <a:pt x="20" y="960"/>
                      </a:lnTo>
                      <a:lnTo>
                        <a:pt x="20" y="959"/>
                      </a:lnTo>
                      <a:lnTo>
                        <a:pt x="21" y="957"/>
                      </a:lnTo>
                      <a:lnTo>
                        <a:pt x="24" y="950"/>
                      </a:lnTo>
                      <a:lnTo>
                        <a:pt x="27" y="940"/>
                      </a:lnTo>
                      <a:lnTo>
                        <a:pt x="30" y="931"/>
                      </a:lnTo>
                      <a:lnTo>
                        <a:pt x="31" y="928"/>
                      </a:lnTo>
                      <a:lnTo>
                        <a:pt x="33" y="921"/>
                      </a:lnTo>
                      <a:lnTo>
                        <a:pt x="36" y="912"/>
                      </a:lnTo>
                      <a:lnTo>
                        <a:pt x="40" y="902"/>
                      </a:lnTo>
                      <a:lnTo>
                        <a:pt x="40" y="900"/>
                      </a:lnTo>
                      <a:lnTo>
                        <a:pt x="43" y="893"/>
                      </a:lnTo>
                      <a:lnTo>
                        <a:pt x="43" y="892"/>
                      </a:lnTo>
                      <a:lnTo>
                        <a:pt x="46" y="883"/>
                      </a:lnTo>
                      <a:lnTo>
                        <a:pt x="49" y="873"/>
                      </a:lnTo>
                      <a:lnTo>
                        <a:pt x="50" y="872"/>
                      </a:lnTo>
                      <a:lnTo>
                        <a:pt x="53" y="864"/>
                      </a:lnTo>
                      <a:lnTo>
                        <a:pt x="56" y="854"/>
                      </a:lnTo>
                      <a:lnTo>
                        <a:pt x="59" y="845"/>
                      </a:lnTo>
                      <a:lnTo>
                        <a:pt x="59" y="844"/>
                      </a:lnTo>
                      <a:lnTo>
                        <a:pt x="63" y="835"/>
                      </a:lnTo>
                      <a:lnTo>
                        <a:pt x="66" y="825"/>
                      </a:lnTo>
                      <a:lnTo>
                        <a:pt x="69" y="817"/>
                      </a:lnTo>
                      <a:lnTo>
                        <a:pt x="70" y="816"/>
                      </a:lnTo>
                      <a:lnTo>
                        <a:pt x="73" y="806"/>
                      </a:lnTo>
                      <a:lnTo>
                        <a:pt x="77" y="797"/>
                      </a:lnTo>
                      <a:lnTo>
                        <a:pt x="79" y="791"/>
                      </a:lnTo>
                      <a:lnTo>
                        <a:pt x="80" y="787"/>
                      </a:lnTo>
                      <a:lnTo>
                        <a:pt x="84" y="778"/>
                      </a:lnTo>
                      <a:lnTo>
                        <a:pt x="84" y="777"/>
                      </a:lnTo>
                      <a:lnTo>
                        <a:pt x="87" y="768"/>
                      </a:lnTo>
                      <a:lnTo>
                        <a:pt x="88" y="764"/>
                      </a:lnTo>
                      <a:lnTo>
                        <a:pt x="91" y="758"/>
                      </a:lnTo>
                      <a:lnTo>
                        <a:pt x="94" y="749"/>
                      </a:lnTo>
                      <a:lnTo>
                        <a:pt x="98" y="739"/>
                      </a:lnTo>
                      <a:lnTo>
                        <a:pt x="101" y="730"/>
                      </a:lnTo>
                      <a:lnTo>
                        <a:pt x="105" y="720"/>
                      </a:lnTo>
                      <a:lnTo>
                        <a:pt x="107" y="713"/>
                      </a:lnTo>
                      <a:lnTo>
                        <a:pt x="109" y="710"/>
                      </a:lnTo>
                      <a:lnTo>
                        <a:pt x="112" y="701"/>
                      </a:lnTo>
                      <a:lnTo>
                        <a:pt x="116" y="691"/>
                      </a:lnTo>
                      <a:lnTo>
                        <a:pt x="117" y="689"/>
                      </a:lnTo>
                      <a:lnTo>
                        <a:pt x="117" y="688"/>
                      </a:lnTo>
                      <a:lnTo>
                        <a:pt x="120" y="682"/>
                      </a:lnTo>
                      <a:lnTo>
                        <a:pt x="123" y="672"/>
                      </a:lnTo>
                      <a:lnTo>
                        <a:pt x="127" y="664"/>
                      </a:lnTo>
                      <a:lnTo>
                        <a:pt x="127" y="662"/>
                      </a:lnTo>
                      <a:lnTo>
                        <a:pt x="131" y="653"/>
                      </a:lnTo>
                      <a:lnTo>
                        <a:pt x="135" y="643"/>
                      </a:lnTo>
                      <a:lnTo>
                        <a:pt x="136" y="640"/>
                      </a:lnTo>
                      <a:lnTo>
                        <a:pt x="139" y="634"/>
                      </a:lnTo>
                      <a:lnTo>
                        <a:pt x="143" y="624"/>
                      </a:lnTo>
                      <a:lnTo>
                        <a:pt x="146" y="617"/>
                      </a:lnTo>
                      <a:lnTo>
                        <a:pt x="147" y="615"/>
                      </a:lnTo>
                      <a:lnTo>
                        <a:pt x="151" y="605"/>
                      </a:lnTo>
                      <a:lnTo>
                        <a:pt x="155" y="595"/>
                      </a:lnTo>
                      <a:lnTo>
                        <a:pt x="155" y="594"/>
                      </a:lnTo>
                      <a:lnTo>
                        <a:pt x="159" y="586"/>
                      </a:lnTo>
                      <a:lnTo>
                        <a:pt x="163" y="576"/>
                      </a:lnTo>
                      <a:lnTo>
                        <a:pt x="165" y="571"/>
                      </a:lnTo>
                      <a:lnTo>
                        <a:pt x="167" y="567"/>
                      </a:lnTo>
                      <a:lnTo>
                        <a:pt x="171" y="557"/>
                      </a:lnTo>
                      <a:lnTo>
                        <a:pt x="174" y="549"/>
                      </a:lnTo>
                      <a:lnTo>
                        <a:pt x="175" y="547"/>
                      </a:lnTo>
                      <a:lnTo>
                        <a:pt x="179" y="538"/>
                      </a:lnTo>
                      <a:lnTo>
                        <a:pt x="183" y="528"/>
                      </a:lnTo>
                      <a:lnTo>
                        <a:pt x="184" y="527"/>
                      </a:lnTo>
                      <a:lnTo>
                        <a:pt x="188" y="519"/>
                      </a:lnTo>
                      <a:lnTo>
                        <a:pt x="192" y="509"/>
                      </a:lnTo>
                      <a:lnTo>
                        <a:pt x="194" y="506"/>
                      </a:lnTo>
                      <a:lnTo>
                        <a:pt x="196" y="500"/>
                      </a:lnTo>
                      <a:lnTo>
                        <a:pt x="201" y="490"/>
                      </a:lnTo>
                      <a:lnTo>
                        <a:pt x="203" y="485"/>
                      </a:lnTo>
                      <a:lnTo>
                        <a:pt x="205" y="480"/>
                      </a:lnTo>
                      <a:lnTo>
                        <a:pt x="210" y="471"/>
                      </a:lnTo>
                      <a:lnTo>
                        <a:pt x="213" y="464"/>
                      </a:lnTo>
                      <a:lnTo>
                        <a:pt x="214" y="461"/>
                      </a:lnTo>
                      <a:lnTo>
                        <a:pt x="219" y="452"/>
                      </a:lnTo>
                      <a:lnTo>
                        <a:pt x="222" y="444"/>
                      </a:lnTo>
                      <a:lnTo>
                        <a:pt x="223" y="442"/>
                      </a:lnTo>
                      <a:lnTo>
                        <a:pt x="228" y="432"/>
                      </a:lnTo>
                      <a:lnTo>
                        <a:pt x="232" y="425"/>
                      </a:lnTo>
                      <a:lnTo>
                        <a:pt x="233" y="423"/>
                      </a:lnTo>
                      <a:lnTo>
                        <a:pt x="238" y="413"/>
                      </a:lnTo>
                      <a:lnTo>
                        <a:pt x="242" y="406"/>
                      </a:lnTo>
                      <a:lnTo>
                        <a:pt x="243" y="404"/>
                      </a:lnTo>
                      <a:lnTo>
                        <a:pt x="247" y="394"/>
                      </a:lnTo>
                      <a:lnTo>
                        <a:pt x="251" y="387"/>
                      </a:lnTo>
                      <a:lnTo>
                        <a:pt x="252" y="385"/>
                      </a:lnTo>
                      <a:lnTo>
                        <a:pt x="257" y="375"/>
                      </a:lnTo>
                      <a:lnTo>
                        <a:pt x="261" y="369"/>
                      </a:lnTo>
                      <a:lnTo>
                        <a:pt x="262" y="365"/>
                      </a:lnTo>
                      <a:lnTo>
                        <a:pt x="268" y="356"/>
                      </a:lnTo>
                      <a:lnTo>
                        <a:pt x="270" y="351"/>
                      </a:lnTo>
                      <a:lnTo>
                        <a:pt x="273" y="346"/>
                      </a:lnTo>
                      <a:lnTo>
                        <a:pt x="278" y="337"/>
                      </a:lnTo>
                      <a:lnTo>
                        <a:pt x="280" y="333"/>
                      </a:lnTo>
                      <a:lnTo>
                        <a:pt x="284" y="327"/>
                      </a:lnTo>
                      <a:lnTo>
                        <a:pt x="289" y="318"/>
                      </a:lnTo>
                      <a:lnTo>
                        <a:pt x="289" y="317"/>
                      </a:lnTo>
                      <a:lnTo>
                        <a:pt x="290" y="316"/>
                      </a:lnTo>
                      <a:lnTo>
                        <a:pt x="294" y="308"/>
                      </a:lnTo>
                      <a:lnTo>
                        <a:pt x="299" y="300"/>
                      </a:lnTo>
                      <a:lnTo>
                        <a:pt x="300" y="298"/>
                      </a:lnTo>
                      <a:lnTo>
                        <a:pt x="306" y="289"/>
                      </a:lnTo>
                      <a:lnTo>
                        <a:pt x="309" y="284"/>
                      </a:lnTo>
                      <a:lnTo>
                        <a:pt x="312" y="279"/>
                      </a:lnTo>
                      <a:lnTo>
                        <a:pt x="318" y="270"/>
                      </a:lnTo>
                      <a:lnTo>
                        <a:pt x="318" y="268"/>
                      </a:lnTo>
                      <a:lnTo>
                        <a:pt x="324" y="260"/>
                      </a:lnTo>
                      <a:lnTo>
                        <a:pt x="326" y="256"/>
                      </a:lnTo>
                      <a:lnTo>
                        <a:pt x="328" y="253"/>
                      </a:lnTo>
                      <a:lnTo>
                        <a:pt x="330" y="250"/>
                      </a:lnTo>
                      <a:lnTo>
                        <a:pt x="336" y="241"/>
                      </a:lnTo>
                      <a:lnTo>
                        <a:pt x="337" y="238"/>
                      </a:lnTo>
                      <a:lnTo>
                        <a:pt x="342" y="231"/>
                      </a:lnTo>
                      <a:lnTo>
                        <a:pt x="347" y="224"/>
                      </a:lnTo>
                      <a:lnTo>
                        <a:pt x="349" y="222"/>
                      </a:lnTo>
                      <a:lnTo>
                        <a:pt x="355" y="212"/>
                      </a:lnTo>
                      <a:lnTo>
                        <a:pt x="357" y="210"/>
                      </a:lnTo>
                      <a:lnTo>
                        <a:pt x="362" y="203"/>
                      </a:lnTo>
                      <a:lnTo>
                        <a:pt x="362" y="202"/>
                      </a:lnTo>
                      <a:lnTo>
                        <a:pt x="366" y="197"/>
                      </a:lnTo>
                      <a:lnTo>
                        <a:pt x="369" y="193"/>
                      </a:lnTo>
                      <a:lnTo>
                        <a:pt x="376" y="184"/>
                      </a:lnTo>
                      <a:lnTo>
                        <a:pt x="376" y="183"/>
                      </a:lnTo>
                      <a:lnTo>
                        <a:pt x="384" y="174"/>
                      </a:lnTo>
                      <a:lnTo>
                        <a:pt x="385" y="171"/>
                      </a:lnTo>
                      <a:lnTo>
                        <a:pt x="391" y="164"/>
                      </a:lnTo>
                      <a:lnTo>
                        <a:pt x="395" y="159"/>
                      </a:lnTo>
                      <a:lnTo>
                        <a:pt x="399" y="155"/>
                      </a:lnTo>
                      <a:lnTo>
                        <a:pt x="405" y="148"/>
                      </a:lnTo>
                      <a:lnTo>
                        <a:pt x="407" y="145"/>
                      </a:lnTo>
                      <a:lnTo>
                        <a:pt x="414" y="137"/>
                      </a:lnTo>
                      <a:lnTo>
                        <a:pt x="415" y="135"/>
                      </a:lnTo>
                      <a:lnTo>
                        <a:pt x="424" y="126"/>
                      </a:lnTo>
                      <a:lnTo>
                        <a:pt x="433" y="116"/>
                      </a:lnTo>
                      <a:lnTo>
                        <a:pt x="442" y="107"/>
                      </a:lnTo>
                      <a:lnTo>
                        <a:pt x="443" y="106"/>
                      </a:lnTo>
                      <a:lnTo>
                        <a:pt x="452" y="97"/>
                      </a:lnTo>
                      <a:lnTo>
                        <a:pt x="452" y="96"/>
                      </a:lnTo>
                      <a:lnTo>
                        <a:pt x="453" y="96"/>
                      </a:lnTo>
                      <a:lnTo>
                        <a:pt x="462" y="88"/>
                      </a:lnTo>
                      <a:lnTo>
                        <a:pt x="462" y="87"/>
                      </a:lnTo>
                      <a:lnTo>
                        <a:pt x="472" y="79"/>
                      </a:lnTo>
                      <a:lnTo>
                        <a:pt x="473" y="78"/>
                      </a:lnTo>
                      <a:lnTo>
                        <a:pt x="481" y="71"/>
                      </a:lnTo>
                      <a:lnTo>
                        <a:pt x="484" y="68"/>
                      </a:lnTo>
                      <a:lnTo>
                        <a:pt x="491" y="63"/>
                      </a:lnTo>
                      <a:lnTo>
                        <a:pt x="496" y="59"/>
                      </a:lnTo>
                      <a:lnTo>
                        <a:pt x="500" y="56"/>
                      </a:lnTo>
                      <a:lnTo>
                        <a:pt x="510" y="49"/>
                      </a:lnTo>
                      <a:lnTo>
                        <a:pt x="520" y="43"/>
                      </a:lnTo>
                      <a:lnTo>
                        <a:pt x="525" y="40"/>
                      </a:lnTo>
                      <a:lnTo>
                        <a:pt x="529" y="37"/>
                      </a:lnTo>
                      <a:lnTo>
                        <a:pt x="539" y="31"/>
                      </a:lnTo>
                      <a:lnTo>
                        <a:pt x="541" y="30"/>
                      </a:lnTo>
                      <a:lnTo>
                        <a:pt x="548" y="26"/>
                      </a:lnTo>
                      <a:lnTo>
                        <a:pt x="558" y="22"/>
                      </a:lnTo>
                      <a:lnTo>
                        <a:pt x="561" y="20"/>
                      </a:lnTo>
                      <a:lnTo>
                        <a:pt x="567" y="18"/>
                      </a:lnTo>
                      <a:lnTo>
                        <a:pt x="568" y="18"/>
                      </a:lnTo>
                      <a:lnTo>
                        <a:pt x="577" y="14"/>
                      </a:lnTo>
                      <a:lnTo>
                        <a:pt x="586" y="11"/>
                      </a:lnTo>
                      <a:lnTo>
                        <a:pt x="587" y="11"/>
                      </a:lnTo>
                      <a:lnTo>
                        <a:pt x="596" y="8"/>
                      </a:lnTo>
                      <a:lnTo>
                        <a:pt x="606" y="6"/>
                      </a:lnTo>
                      <a:lnTo>
                        <a:pt x="615" y="4"/>
                      </a:lnTo>
                      <a:lnTo>
                        <a:pt x="625" y="2"/>
                      </a:lnTo>
                      <a:lnTo>
                        <a:pt x="633" y="1"/>
                      </a:lnTo>
                      <a:lnTo>
                        <a:pt x="635" y="1"/>
                      </a:lnTo>
                      <a:lnTo>
                        <a:pt x="644" y="1"/>
                      </a:lnTo>
                      <a:lnTo>
                        <a:pt x="652" y="0"/>
                      </a:lnTo>
                      <a:lnTo>
                        <a:pt x="654" y="0"/>
                      </a:lnTo>
                      <a:lnTo>
                        <a:pt x="663" y="1"/>
                      </a:lnTo>
                      <a:lnTo>
                        <a:pt x="671" y="1"/>
                      </a:lnTo>
                      <a:lnTo>
                        <a:pt x="673" y="1"/>
                      </a:lnTo>
                      <a:lnTo>
                        <a:pt x="683" y="3"/>
                      </a:lnTo>
                      <a:lnTo>
                        <a:pt x="692" y="4"/>
                      </a:lnTo>
                      <a:lnTo>
                        <a:pt x="702" y="6"/>
                      </a:lnTo>
                      <a:lnTo>
                        <a:pt x="711" y="9"/>
                      </a:lnTo>
                      <a:lnTo>
                        <a:pt x="718" y="11"/>
                      </a:lnTo>
                      <a:lnTo>
                        <a:pt x="721" y="12"/>
                      </a:lnTo>
                      <a:lnTo>
                        <a:pt x="730" y="15"/>
                      </a:lnTo>
                      <a:lnTo>
                        <a:pt x="731" y="15"/>
                      </a:lnTo>
                      <a:lnTo>
                        <a:pt x="740" y="19"/>
                      </a:lnTo>
                      <a:lnTo>
                        <a:pt x="744" y="20"/>
                      </a:lnTo>
                      <a:lnTo>
                        <a:pt x="750" y="23"/>
                      </a:lnTo>
                      <a:lnTo>
                        <a:pt x="759" y="28"/>
                      </a:lnTo>
                      <a:lnTo>
                        <a:pt x="764" y="30"/>
                      </a:lnTo>
                      <a:lnTo>
                        <a:pt x="769" y="33"/>
                      </a:lnTo>
                      <a:lnTo>
                        <a:pt x="778" y="38"/>
                      </a:lnTo>
                      <a:lnTo>
                        <a:pt x="780" y="40"/>
                      </a:lnTo>
                      <a:lnTo>
                        <a:pt x="788" y="45"/>
                      </a:lnTo>
                      <a:lnTo>
                        <a:pt x="795" y="49"/>
                      </a:lnTo>
                      <a:lnTo>
                        <a:pt x="798" y="51"/>
                      </a:lnTo>
                      <a:lnTo>
                        <a:pt x="807" y="58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7" name="Freeform 7"/>
                <p:cNvSpPr>
                  <a:spLocks/>
                </p:cNvSpPr>
                <p:nvPr/>
              </p:nvSpPr>
              <p:spPr bwMode="auto">
                <a:xfrm>
                  <a:off x="2247" y="10367"/>
                  <a:ext cx="498" cy="963"/>
                </a:xfrm>
                <a:custGeom>
                  <a:avLst/>
                  <a:gdLst>
                    <a:gd name="T0" fmla="*/ 10 w 498"/>
                    <a:gd name="T1" fmla="*/ 7 h 963"/>
                    <a:gd name="T2" fmla="*/ 19 w 498"/>
                    <a:gd name="T3" fmla="*/ 15 h 963"/>
                    <a:gd name="T4" fmla="*/ 36 w 498"/>
                    <a:gd name="T5" fmla="*/ 29 h 963"/>
                    <a:gd name="T6" fmla="*/ 46 w 498"/>
                    <a:gd name="T7" fmla="*/ 39 h 963"/>
                    <a:gd name="T8" fmla="*/ 58 w 498"/>
                    <a:gd name="T9" fmla="*/ 51 h 963"/>
                    <a:gd name="T10" fmla="*/ 67 w 498"/>
                    <a:gd name="T11" fmla="*/ 61 h 963"/>
                    <a:gd name="T12" fmla="*/ 83 w 498"/>
                    <a:gd name="T13" fmla="*/ 77 h 963"/>
                    <a:gd name="T14" fmla="*/ 91 w 498"/>
                    <a:gd name="T15" fmla="*/ 87 h 963"/>
                    <a:gd name="T16" fmla="*/ 106 w 498"/>
                    <a:gd name="T17" fmla="*/ 105 h 963"/>
                    <a:gd name="T18" fmla="*/ 114 w 498"/>
                    <a:gd name="T19" fmla="*/ 116 h 963"/>
                    <a:gd name="T20" fmla="*/ 125 w 498"/>
                    <a:gd name="T21" fmla="*/ 130 h 963"/>
                    <a:gd name="T22" fmla="*/ 134 w 498"/>
                    <a:gd name="T23" fmla="*/ 143 h 963"/>
                    <a:gd name="T24" fmla="*/ 144 w 498"/>
                    <a:gd name="T25" fmla="*/ 156 h 963"/>
                    <a:gd name="T26" fmla="*/ 153 w 498"/>
                    <a:gd name="T27" fmla="*/ 170 h 963"/>
                    <a:gd name="T28" fmla="*/ 163 w 498"/>
                    <a:gd name="T29" fmla="*/ 185 h 963"/>
                    <a:gd name="T30" fmla="*/ 171 w 498"/>
                    <a:gd name="T31" fmla="*/ 198 h 963"/>
                    <a:gd name="T32" fmla="*/ 180 w 498"/>
                    <a:gd name="T33" fmla="*/ 212 h 963"/>
                    <a:gd name="T34" fmla="*/ 186 w 498"/>
                    <a:gd name="T35" fmla="*/ 221 h 963"/>
                    <a:gd name="T36" fmla="*/ 198 w 498"/>
                    <a:gd name="T37" fmla="*/ 240 h 963"/>
                    <a:gd name="T38" fmla="*/ 203 w 498"/>
                    <a:gd name="T39" fmla="*/ 250 h 963"/>
                    <a:gd name="T40" fmla="*/ 214 w 498"/>
                    <a:gd name="T41" fmla="*/ 269 h 963"/>
                    <a:gd name="T42" fmla="*/ 221 w 498"/>
                    <a:gd name="T43" fmla="*/ 280 h 963"/>
                    <a:gd name="T44" fmla="*/ 230 w 498"/>
                    <a:gd name="T45" fmla="*/ 298 h 963"/>
                    <a:gd name="T46" fmla="*/ 240 w 498"/>
                    <a:gd name="T47" fmla="*/ 316 h 963"/>
                    <a:gd name="T48" fmla="*/ 249 w 498"/>
                    <a:gd name="T49" fmla="*/ 334 h 963"/>
                    <a:gd name="T50" fmla="*/ 255 w 498"/>
                    <a:gd name="T51" fmla="*/ 346 h 963"/>
                    <a:gd name="T52" fmla="*/ 265 w 498"/>
                    <a:gd name="T53" fmla="*/ 365 h 963"/>
                    <a:gd name="T54" fmla="*/ 270 w 498"/>
                    <a:gd name="T55" fmla="*/ 375 h 963"/>
                    <a:gd name="T56" fmla="*/ 279 w 498"/>
                    <a:gd name="T57" fmla="*/ 394 h 963"/>
                    <a:gd name="T58" fmla="*/ 288 w 498"/>
                    <a:gd name="T59" fmla="*/ 412 h 963"/>
                    <a:gd name="T60" fmla="*/ 297 w 498"/>
                    <a:gd name="T61" fmla="*/ 432 h 963"/>
                    <a:gd name="T62" fmla="*/ 301 w 498"/>
                    <a:gd name="T63" fmla="*/ 442 h 963"/>
                    <a:gd name="T64" fmla="*/ 310 w 498"/>
                    <a:gd name="T65" fmla="*/ 461 h 963"/>
                    <a:gd name="T66" fmla="*/ 316 w 498"/>
                    <a:gd name="T67" fmla="*/ 475 h 963"/>
                    <a:gd name="T68" fmla="*/ 326 w 498"/>
                    <a:gd name="T69" fmla="*/ 497 h 963"/>
                    <a:gd name="T70" fmla="*/ 331 w 498"/>
                    <a:gd name="T71" fmla="*/ 509 h 963"/>
                    <a:gd name="T72" fmla="*/ 339 w 498"/>
                    <a:gd name="T73" fmla="*/ 528 h 963"/>
                    <a:gd name="T74" fmla="*/ 345 w 498"/>
                    <a:gd name="T75" fmla="*/ 542 h 963"/>
                    <a:gd name="T76" fmla="*/ 355 w 498"/>
                    <a:gd name="T77" fmla="*/ 565 h 963"/>
                    <a:gd name="T78" fmla="*/ 359 w 498"/>
                    <a:gd name="T79" fmla="*/ 576 h 963"/>
                    <a:gd name="T80" fmla="*/ 367 w 498"/>
                    <a:gd name="T81" fmla="*/ 595 h 963"/>
                    <a:gd name="T82" fmla="*/ 374 w 498"/>
                    <a:gd name="T83" fmla="*/ 613 h 963"/>
                    <a:gd name="T84" fmla="*/ 382 w 498"/>
                    <a:gd name="T85" fmla="*/ 633 h 963"/>
                    <a:gd name="T86" fmla="*/ 386 w 498"/>
                    <a:gd name="T87" fmla="*/ 643 h 963"/>
                    <a:gd name="T88" fmla="*/ 393 w 498"/>
                    <a:gd name="T89" fmla="*/ 663 h 963"/>
                    <a:gd name="T90" fmla="*/ 400 w 498"/>
                    <a:gd name="T91" fmla="*/ 681 h 963"/>
                    <a:gd name="T92" fmla="*/ 407 w 498"/>
                    <a:gd name="T93" fmla="*/ 700 h 963"/>
                    <a:gd name="T94" fmla="*/ 412 w 498"/>
                    <a:gd name="T95" fmla="*/ 714 h 963"/>
                    <a:gd name="T96" fmla="*/ 421 w 498"/>
                    <a:gd name="T97" fmla="*/ 739 h 963"/>
                    <a:gd name="T98" fmla="*/ 425 w 498"/>
                    <a:gd name="T99" fmla="*/ 748 h 963"/>
                    <a:gd name="T100" fmla="*/ 432 w 498"/>
                    <a:gd name="T101" fmla="*/ 767 h 963"/>
                    <a:gd name="T102" fmla="*/ 438 w 498"/>
                    <a:gd name="T103" fmla="*/ 787 h 963"/>
                    <a:gd name="T104" fmla="*/ 445 w 498"/>
                    <a:gd name="T105" fmla="*/ 806 h 963"/>
                    <a:gd name="T106" fmla="*/ 451 w 498"/>
                    <a:gd name="T107" fmla="*/ 822 h 963"/>
                    <a:gd name="T108" fmla="*/ 458 w 498"/>
                    <a:gd name="T109" fmla="*/ 844 h 963"/>
                    <a:gd name="T110" fmla="*/ 461 w 498"/>
                    <a:gd name="T111" fmla="*/ 854 h 963"/>
                    <a:gd name="T112" fmla="*/ 470 w 498"/>
                    <a:gd name="T113" fmla="*/ 878 h 963"/>
                    <a:gd name="T114" fmla="*/ 474 w 498"/>
                    <a:gd name="T115" fmla="*/ 892 h 963"/>
                    <a:gd name="T116" fmla="*/ 481 w 498"/>
                    <a:gd name="T117" fmla="*/ 911 h 963"/>
                    <a:gd name="T118" fmla="*/ 487 w 498"/>
                    <a:gd name="T119" fmla="*/ 930 h 963"/>
                    <a:gd name="T120" fmla="*/ 493 w 498"/>
                    <a:gd name="T121" fmla="*/ 949 h 96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498" h="96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0" y="7"/>
                      </a:lnTo>
                      <a:lnTo>
                        <a:pt x="14" y="10"/>
                      </a:lnTo>
                      <a:lnTo>
                        <a:pt x="19" y="15"/>
                      </a:lnTo>
                      <a:lnTo>
                        <a:pt x="25" y="20"/>
                      </a:lnTo>
                      <a:lnTo>
                        <a:pt x="29" y="23"/>
                      </a:lnTo>
                      <a:lnTo>
                        <a:pt x="36" y="29"/>
                      </a:lnTo>
                      <a:lnTo>
                        <a:pt x="38" y="32"/>
                      </a:lnTo>
                      <a:lnTo>
                        <a:pt x="46" y="39"/>
                      </a:lnTo>
                      <a:lnTo>
                        <a:pt x="48" y="41"/>
                      </a:lnTo>
                      <a:lnTo>
                        <a:pt x="56" y="49"/>
                      </a:lnTo>
                      <a:lnTo>
                        <a:pt x="58" y="51"/>
                      </a:lnTo>
                      <a:lnTo>
                        <a:pt x="65" y="58"/>
                      </a:lnTo>
                      <a:lnTo>
                        <a:pt x="67" y="61"/>
                      </a:lnTo>
                      <a:lnTo>
                        <a:pt x="74" y="68"/>
                      </a:lnTo>
                      <a:lnTo>
                        <a:pt x="77" y="71"/>
                      </a:lnTo>
                      <a:lnTo>
                        <a:pt x="83" y="77"/>
                      </a:lnTo>
                      <a:lnTo>
                        <a:pt x="86" y="82"/>
                      </a:lnTo>
                      <a:lnTo>
                        <a:pt x="91" y="87"/>
                      </a:lnTo>
                      <a:lnTo>
                        <a:pt x="96" y="93"/>
                      </a:lnTo>
                      <a:lnTo>
                        <a:pt x="99" y="97"/>
                      </a:lnTo>
                      <a:lnTo>
                        <a:pt x="106" y="105"/>
                      </a:lnTo>
                      <a:lnTo>
                        <a:pt x="107" y="106"/>
                      </a:lnTo>
                      <a:lnTo>
                        <a:pt x="114" y="116"/>
                      </a:lnTo>
                      <a:lnTo>
                        <a:pt x="115" y="117"/>
                      </a:lnTo>
                      <a:lnTo>
                        <a:pt x="121" y="125"/>
                      </a:lnTo>
                      <a:lnTo>
                        <a:pt x="125" y="130"/>
                      </a:lnTo>
                      <a:lnTo>
                        <a:pt x="129" y="135"/>
                      </a:lnTo>
                      <a:lnTo>
                        <a:pt x="134" y="143"/>
                      </a:lnTo>
                      <a:lnTo>
                        <a:pt x="136" y="144"/>
                      </a:lnTo>
                      <a:lnTo>
                        <a:pt x="142" y="154"/>
                      </a:lnTo>
                      <a:lnTo>
                        <a:pt x="144" y="156"/>
                      </a:lnTo>
                      <a:lnTo>
                        <a:pt x="149" y="164"/>
                      </a:lnTo>
                      <a:lnTo>
                        <a:pt x="153" y="170"/>
                      </a:lnTo>
                      <a:lnTo>
                        <a:pt x="155" y="173"/>
                      </a:lnTo>
                      <a:lnTo>
                        <a:pt x="162" y="183"/>
                      </a:lnTo>
                      <a:lnTo>
                        <a:pt x="163" y="185"/>
                      </a:lnTo>
                      <a:lnTo>
                        <a:pt x="168" y="192"/>
                      </a:lnTo>
                      <a:lnTo>
                        <a:pt x="171" y="198"/>
                      </a:lnTo>
                      <a:lnTo>
                        <a:pt x="173" y="200"/>
                      </a:lnTo>
                      <a:lnTo>
                        <a:pt x="174" y="202"/>
                      </a:lnTo>
                      <a:lnTo>
                        <a:pt x="180" y="212"/>
                      </a:lnTo>
                      <a:lnTo>
                        <a:pt x="182" y="215"/>
                      </a:lnTo>
                      <a:lnTo>
                        <a:pt x="186" y="221"/>
                      </a:lnTo>
                      <a:lnTo>
                        <a:pt x="192" y="231"/>
                      </a:lnTo>
                      <a:lnTo>
                        <a:pt x="198" y="240"/>
                      </a:lnTo>
                      <a:lnTo>
                        <a:pt x="201" y="247"/>
                      </a:lnTo>
                      <a:lnTo>
                        <a:pt x="202" y="247"/>
                      </a:lnTo>
                      <a:lnTo>
                        <a:pt x="203" y="250"/>
                      </a:lnTo>
                      <a:lnTo>
                        <a:pt x="209" y="259"/>
                      </a:lnTo>
                      <a:lnTo>
                        <a:pt x="211" y="263"/>
                      </a:lnTo>
                      <a:lnTo>
                        <a:pt x="214" y="269"/>
                      </a:lnTo>
                      <a:lnTo>
                        <a:pt x="220" y="279"/>
                      </a:lnTo>
                      <a:lnTo>
                        <a:pt x="221" y="280"/>
                      </a:lnTo>
                      <a:lnTo>
                        <a:pt x="225" y="288"/>
                      </a:lnTo>
                      <a:lnTo>
                        <a:pt x="230" y="298"/>
                      </a:lnTo>
                      <a:lnTo>
                        <a:pt x="235" y="307"/>
                      </a:lnTo>
                      <a:lnTo>
                        <a:pt x="240" y="316"/>
                      </a:lnTo>
                      <a:lnTo>
                        <a:pt x="240" y="317"/>
                      </a:lnTo>
                      <a:lnTo>
                        <a:pt x="245" y="327"/>
                      </a:lnTo>
                      <a:lnTo>
                        <a:pt x="249" y="334"/>
                      </a:lnTo>
                      <a:lnTo>
                        <a:pt x="250" y="336"/>
                      </a:lnTo>
                      <a:lnTo>
                        <a:pt x="255" y="346"/>
                      </a:lnTo>
                      <a:lnTo>
                        <a:pt x="259" y="353"/>
                      </a:lnTo>
                      <a:lnTo>
                        <a:pt x="260" y="355"/>
                      </a:lnTo>
                      <a:lnTo>
                        <a:pt x="265" y="365"/>
                      </a:lnTo>
                      <a:lnTo>
                        <a:pt x="269" y="372"/>
                      </a:lnTo>
                      <a:lnTo>
                        <a:pt x="270" y="374"/>
                      </a:lnTo>
                      <a:lnTo>
                        <a:pt x="270" y="375"/>
                      </a:lnTo>
                      <a:lnTo>
                        <a:pt x="274" y="384"/>
                      </a:lnTo>
                      <a:lnTo>
                        <a:pt x="278" y="392"/>
                      </a:lnTo>
                      <a:lnTo>
                        <a:pt x="279" y="394"/>
                      </a:lnTo>
                      <a:lnTo>
                        <a:pt x="284" y="403"/>
                      </a:lnTo>
                      <a:lnTo>
                        <a:pt x="288" y="412"/>
                      </a:lnTo>
                      <a:lnTo>
                        <a:pt x="288" y="413"/>
                      </a:lnTo>
                      <a:lnTo>
                        <a:pt x="293" y="422"/>
                      </a:lnTo>
                      <a:lnTo>
                        <a:pt x="297" y="432"/>
                      </a:lnTo>
                      <a:lnTo>
                        <a:pt x="297" y="433"/>
                      </a:lnTo>
                      <a:lnTo>
                        <a:pt x="301" y="442"/>
                      </a:lnTo>
                      <a:lnTo>
                        <a:pt x="306" y="451"/>
                      </a:lnTo>
                      <a:lnTo>
                        <a:pt x="307" y="454"/>
                      </a:lnTo>
                      <a:lnTo>
                        <a:pt x="310" y="461"/>
                      </a:lnTo>
                      <a:lnTo>
                        <a:pt x="314" y="470"/>
                      </a:lnTo>
                      <a:lnTo>
                        <a:pt x="316" y="475"/>
                      </a:lnTo>
                      <a:lnTo>
                        <a:pt x="319" y="480"/>
                      </a:lnTo>
                      <a:lnTo>
                        <a:pt x="323" y="489"/>
                      </a:lnTo>
                      <a:lnTo>
                        <a:pt x="323" y="490"/>
                      </a:lnTo>
                      <a:lnTo>
                        <a:pt x="326" y="497"/>
                      </a:lnTo>
                      <a:lnTo>
                        <a:pt x="327" y="499"/>
                      </a:lnTo>
                      <a:lnTo>
                        <a:pt x="331" y="509"/>
                      </a:lnTo>
                      <a:lnTo>
                        <a:pt x="335" y="518"/>
                      </a:lnTo>
                      <a:lnTo>
                        <a:pt x="336" y="519"/>
                      </a:lnTo>
                      <a:lnTo>
                        <a:pt x="339" y="528"/>
                      </a:lnTo>
                      <a:lnTo>
                        <a:pt x="343" y="537"/>
                      </a:lnTo>
                      <a:lnTo>
                        <a:pt x="345" y="542"/>
                      </a:lnTo>
                      <a:lnTo>
                        <a:pt x="347" y="547"/>
                      </a:lnTo>
                      <a:lnTo>
                        <a:pt x="351" y="557"/>
                      </a:lnTo>
                      <a:lnTo>
                        <a:pt x="355" y="565"/>
                      </a:lnTo>
                      <a:lnTo>
                        <a:pt x="355" y="566"/>
                      </a:lnTo>
                      <a:lnTo>
                        <a:pt x="359" y="576"/>
                      </a:lnTo>
                      <a:lnTo>
                        <a:pt x="363" y="585"/>
                      </a:lnTo>
                      <a:lnTo>
                        <a:pt x="364" y="589"/>
                      </a:lnTo>
                      <a:lnTo>
                        <a:pt x="367" y="595"/>
                      </a:lnTo>
                      <a:lnTo>
                        <a:pt x="370" y="604"/>
                      </a:lnTo>
                      <a:lnTo>
                        <a:pt x="371" y="605"/>
                      </a:lnTo>
                      <a:lnTo>
                        <a:pt x="374" y="613"/>
                      </a:lnTo>
                      <a:lnTo>
                        <a:pt x="374" y="614"/>
                      </a:lnTo>
                      <a:lnTo>
                        <a:pt x="378" y="624"/>
                      </a:lnTo>
                      <a:lnTo>
                        <a:pt x="382" y="633"/>
                      </a:lnTo>
                      <a:lnTo>
                        <a:pt x="384" y="638"/>
                      </a:lnTo>
                      <a:lnTo>
                        <a:pt x="386" y="643"/>
                      </a:lnTo>
                      <a:lnTo>
                        <a:pt x="389" y="652"/>
                      </a:lnTo>
                      <a:lnTo>
                        <a:pt x="393" y="662"/>
                      </a:lnTo>
                      <a:lnTo>
                        <a:pt x="393" y="663"/>
                      </a:lnTo>
                      <a:lnTo>
                        <a:pt x="396" y="672"/>
                      </a:lnTo>
                      <a:lnTo>
                        <a:pt x="400" y="681"/>
                      </a:lnTo>
                      <a:lnTo>
                        <a:pt x="403" y="688"/>
                      </a:lnTo>
                      <a:lnTo>
                        <a:pt x="404" y="691"/>
                      </a:lnTo>
                      <a:lnTo>
                        <a:pt x="407" y="700"/>
                      </a:lnTo>
                      <a:lnTo>
                        <a:pt x="411" y="710"/>
                      </a:lnTo>
                      <a:lnTo>
                        <a:pt x="412" y="714"/>
                      </a:lnTo>
                      <a:lnTo>
                        <a:pt x="414" y="719"/>
                      </a:lnTo>
                      <a:lnTo>
                        <a:pt x="414" y="720"/>
                      </a:lnTo>
                      <a:lnTo>
                        <a:pt x="418" y="729"/>
                      </a:lnTo>
                      <a:lnTo>
                        <a:pt x="421" y="739"/>
                      </a:lnTo>
                      <a:lnTo>
                        <a:pt x="422" y="740"/>
                      </a:lnTo>
                      <a:lnTo>
                        <a:pt x="425" y="748"/>
                      </a:lnTo>
                      <a:lnTo>
                        <a:pt x="428" y="758"/>
                      </a:lnTo>
                      <a:lnTo>
                        <a:pt x="431" y="767"/>
                      </a:lnTo>
                      <a:lnTo>
                        <a:pt x="432" y="767"/>
                      </a:lnTo>
                      <a:lnTo>
                        <a:pt x="435" y="777"/>
                      </a:lnTo>
                      <a:lnTo>
                        <a:pt x="438" y="787"/>
                      </a:lnTo>
                      <a:lnTo>
                        <a:pt x="441" y="794"/>
                      </a:lnTo>
                      <a:lnTo>
                        <a:pt x="442" y="796"/>
                      </a:lnTo>
                      <a:lnTo>
                        <a:pt x="445" y="806"/>
                      </a:lnTo>
                      <a:lnTo>
                        <a:pt x="448" y="815"/>
                      </a:lnTo>
                      <a:lnTo>
                        <a:pt x="451" y="822"/>
                      </a:lnTo>
                      <a:lnTo>
                        <a:pt x="452" y="825"/>
                      </a:lnTo>
                      <a:lnTo>
                        <a:pt x="455" y="834"/>
                      </a:lnTo>
                      <a:lnTo>
                        <a:pt x="455" y="835"/>
                      </a:lnTo>
                      <a:lnTo>
                        <a:pt x="458" y="844"/>
                      </a:lnTo>
                      <a:lnTo>
                        <a:pt x="460" y="850"/>
                      </a:lnTo>
                      <a:lnTo>
                        <a:pt x="461" y="854"/>
                      </a:lnTo>
                      <a:lnTo>
                        <a:pt x="465" y="863"/>
                      </a:lnTo>
                      <a:lnTo>
                        <a:pt x="468" y="873"/>
                      </a:lnTo>
                      <a:lnTo>
                        <a:pt x="470" y="878"/>
                      </a:lnTo>
                      <a:lnTo>
                        <a:pt x="470" y="879"/>
                      </a:lnTo>
                      <a:lnTo>
                        <a:pt x="471" y="882"/>
                      </a:lnTo>
                      <a:lnTo>
                        <a:pt x="474" y="892"/>
                      </a:lnTo>
                      <a:lnTo>
                        <a:pt x="477" y="901"/>
                      </a:lnTo>
                      <a:lnTo>
                        <a:pt x="477" y="902"/>
                      </a:lnTo>
                      <a:lnTo>
                        <a:pt x="479" y="908"/>
                      </a:lnTo>
                      <a:lnTo>
                        <a:pt x="481" y="911"/>
                      </a:lnTo>
                      <a:lnTo>
                        <a:pt x="484" y="921"/>
                      </a:lnTo>
                      <a:lnTo>
                        <a:pt x="487" y="930"/>
                      </a:lnTo>
                      <a:lnTo>
                        <a:pt x="489" y="937"/>
                      </a:lnTo>
                      <a:lnTo>
                        <a:pt x="490" y="940"/>
                      </a:lnTo>
                      <a:lnTo>
                        <a:pt x="493" y="949"/>
                      </a:lnTo>
                      <a:lnTo>
                        <a:pt x="493" y="950"/>
                      </a:lnTo>
                      <a:lnTo>
                        <a:pt x="496" y="959"/>
                      </a:lnTo>
                      <a:lnTo>
                        <a:pt x="498" y="96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58" y="10309"/>
                <a:ext cx="77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236" y="11034"/>
                <a:ext cx="182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 flipV="1">
                <a:off x="2092" y="10008"/>
                <a:ext cx="0" cy="15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 flipV="1">
                <a:off x="1658" y="9951"/>
                <a:ext cx="0" cy="15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47" name="对象 5"/>
            <p:cNvGraphicFramePr>
              <a:graphicFrameLocks noChangeAspect="1"/>
            </p:cNvGraphicFramePr>
            <p:nvPr/>
          </p:nvGraphicFramePr>
          <p:xfrm>
            <a:off x="1652" y="11006"/>
            <a:ext cx="218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78" name="Equation" r:id="rId5" imgW="152268" imgH="164957" progId="Equation.DSMT4">
                    <p:embed/>
                  </p:oleObj>
                </mc:Choice>
                <mc:Fallback>
                  <p:oleObj name="Equation" r:id="rId5" imgW="152268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2" y="11006"/>
                          <a:ext cx="218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对象 9"/>
            <p:cNvGraphicFramePr>
              <a:graphicFrameLocks noChangeAspect="1"/>
            </p:cNvGraphicFramePr>
            <p:nvPr/>
          </p:nvGraphicFramePr>
          <p:xfrm>
            <a:off x="2968" y="11046"/>
            <a:ext cx="178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79" name="Equation" r:id="rId7" imgW="114102" imgH="126780" progId="Equation.DSMT4">
                    <p:embed/>
                  </p:oleObj>
                </mc:Choice>
                <mc:Fallback>
                  <p:oleObj name="Equation" r:id="rId7" imgW="114102" imgH="126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8" y="11046"/>
                          <a:ext cx="178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对象 11"/>
            <p:cNvGraphicFramePr>
              <a:graphicFrameLocks noChangeAspect="1"/>
            </p:cNvGraphicFramePr>
            <p:nvPr/>
          </p:nvGraphicFramePr>
          <p:xfrm>
            <a:off x="1478" y="9855"/>
            <a:ext cx="19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80" name="Equation" r:id="rId9" imgW="126835" imgH="152202" progId="Equation.DSMT4">
                    <p:embed/>
                  </p:oleObj>
                </mc:Choice>
                <mc:Fallback>
                  <p:oleObj name="Equation" r:id="rId9" imgW="126835" imgH="15220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8" y="9855"/>
                          <a:ext cx="19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对象 12"/>
            <p:cNvGraphicFramePr>
              <a:graphicFrameLocks noChangeAspect="1"/>
            </p:cNvGraphicFramePr>
            <p:nvPr/>
          </p:nvGraphicFramePr>
          <p:xfrm>
            <a:off x="1480" y="10184"/>
            <a:ext cx="17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81" name="Equation" r:id="rId11" imgW="114151" imgH="152202" progId="Equation.DSMT4">
                    <p:embed/>
                  </p:oleObj>
                </mc:Choice>
                <mc:Fallback>
                  <p:oleObj name="Equation" r:id="rId11" imgW="114151" imgH="15220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0184"/>
                          <a:ext cx="17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12885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2" name="Group 2"/>
          <p:cNvGrpSpPr>
            <a:grpSpLocks noChangeAspect="1"/>
          </p:cNvGrpSpPr>
          <p:nvPr/>
        </p:nvGrpSpPr>
        <p:grpSpPr bwMode="auto">
          <a:xfrm>
            <a:off x="8645210" y="1716430"/>
            <a:ext cx="2690812" cy="2684463"/>
            <a:chOff x="1140" y="9831"/>
            <a:chExt cx="2263" cy="2256"/>
          </a:xfrm>
        </p:grpSpPr>
        <p:sp>
          <p:nvSpPr>
            <p:cNvPr id="37894" name="AutoShape 3"/>
            <p:cNvSpPr>
              <a:spLocks noChangeAspect="1" noChangeArrowheads="1"/>
            </p:cNvSpPr>
            <p:nvPr/>
          </p:nvSpPr>
          <p:spPr bwMode="auto">
            <a:xfrm>
              <a:off x="1140" y="9831"/>
              <a:ext cx="2263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7895" name="Group 4"/>
            <p:cNvGrpSpPr>
              <a:grpSpLocks/>
            </p:cNvGrpSpPr>
            <p:nvPr/>
          </p:nvGrpSpPr>
          <p:grpSpPr bwMode="auto">
            <a:xfrm>
              <a:off x="1236" y="9951"/>
              <a:ext cx="1821" cy="1581"/>
              <a:chOff x="1236" y="9951"/>
              <a:chExt cx="1821" cy="1581"/>
            </a:xfrm>
          </p:grpSpPr>
          <p:grpSp>
            <p:nvGrpSpPr>
              <p:cNvPr id="37900" name="Group 5"/>
              <p:cNvGrpSpPr>
                <a:grpSpLocks/>
              </p:cNvGrpSpPr>
              <p:nvPr/>
            </p:nvGrpSpPr>
            <p:grpSpPr bwMode="auto">
              <a:xfrm>
                <a:off x="1440" y="10309"/>
                <a:ext cx="1305" cy="1022"/>
                <a:chOff x="1440" y="10309"/>
                <a:chExt cx="1305" cy="1022"/>
              </a:xfrm>
            </p:grpSpPr>
            <p:sp>
              <p:nvSpPr>
                <p:cNvPr id="37905" name="Freeform 6"/>
                <p:cNvSpPr>
                  <a:spLocks/>
                </p:cNvSpPr>
                <p:nvPr/>
              </p:nvSpPr>
              <p:spPr bwMode="auto">
                <a:xfrm>
                  <a:off x="1440" y="10309"/>
                  <a:ext cx="807" cy="1022"/>
                </a:xfrm>
                <a:custGeom>
                  <a:avLst/>
                  <a:gdLst>
                    <a:gd name="T0" fmla="*/ 5 w 807"/>
                    <a:gd name="T1" fmla="*/ 1007 h 1022"/>
                    <a:gd name="T2" fmla="*/ 14 w 807"/>
                    <a:gd name="T3" fmla="*/ 979 h 1022"/>
                    <a:gd name="T4" fmla="*/ 21 w 807"/>
                    <a:gd name="T5" fmla="*/ 957 h 1022"/>
                    <a:gd name="T6" fmla="*/ 31 w 807"/>
                    <a:gd name="T7" fmla="*/ 928 h 1022"/>
                    <a:gd name="T8" fmla="*/ 40 w 807"/>
                    <a:gd name="T9" fmla="*/ 902 h 1022"/>
                    <a:gd name="T10" fmla="*/ 49 w 807"/>
                    <a:gd name="T11" fmla="*/ 873 h 1022"/>
                    <a:gd name="T12" fmla="*/ 56 w 807"/>
                    <a:gd name="T13" fmla="*/ 854 h 1022"/>
                    <a:gd name="T14" fmla="*/ 66 w 807"/>
                    <a:gd name="T15" fmla="*/ 825 h 1022"/>
                    <a:gd name="T16" fmla="*/ 73 w 807"/>
                    <a:gd name="T17" fmla="*/ 806 h 1022"/>
                    <a:gd name="T18" fmla="*/ 84 w 807"/>
                    <a:gd name="T19" fmla="*/ 778 h 1022"/>
                    <a:gd name="T20" fmla="*/ 91 w 807"/>
                    <a:gd name="T21" fmla="*/ 758 h 1022"/>
                    <a:gd name="T22" fmla="*/ 101 w 807"/>
                    <a:gd name="T23" fmla="*/ 730 h 1022"/>
                    <a:gd name="T24" fmla="*/ 109 w 807"/>
                    <a:gd name="T25" fmla="*/ 710 h 1022"/>
                    <a:gd name="T26" fmla="*/ 120 w 807"/>
                    <a:gd name="T27" fmla="*/ 682 h 1022"/>
                    <a:gd name="T28" fmla="*/ 127 w 807"/>
                    <a:gd name="T29" fmla="*/ 662 h 1022"/>
                    <a:gd name="T30" fmla="*/ 139 w 807"/>
                    <a:gd name="T31" fmla="*/ 634 h 1022"/>
                    <a:gd name="T32" fmla="*/ 147 w 807"/>
                    <a:gd name="T33" fmla="*/ 615 h 1022"/>
                    <a:gd name="T34" fmla="*/ 159 w 807"/>
                    <a:gd name="T35" fmla="*/ 586 h 1022"/>
                    <a:gd name="T36" fmla="*/ 167 w 807"/>
                    <a:gd name="T37" fmla="*/ 567 h 1022"/>
                    <a:gd name="T38" fmla="*/ 179 w 807"/>
                    <a:gd name="T39" fmla="*/ 538 h 1022"/>
                    <a:gd name="T40" fmla="*/ 188 w 807"/>
                    <a:gd name="T41" fmla="*/ 519 h 1022"/>
                    <a:gd name="T42" fmla="*/ 201 w 807"/>
                    <a:gd name="T43" fmla="*/ 490 h 1022"/>
                    <a:gd name="T44" fmla="*/ 210 w 807"/>
                    <a:gd name="T45" fmla="*/ 471 h 1022"/>
                    <a:gd name="T46" fmla="*/ 222 w 807"/>
                    <a:gd name="T47" fmla="*/ 444 h 1022"/>
                    <a:gd name="T48" fmla="*/ 232 w 807"/>
                    <a:gd name="T49" fmla="*/ 425 h 1022"/>
                    <a:gd name="T50" fmla="*/ 243 w 807"/>
                    <a:gd name="T51" fmla="*/ 404 h 1022"/>
                    <a:gd name="T52" fmla="*/ 252 w 807"/>
                    <a:gd name="T53" fmla="*/ 385 h 1022"/>
                    <a:gd name="T54" fmla="*/ 268 w 807"/>
                    <a:gd name="T55" fmla="*/ 356 h 1022"/>
                    <a:gd name="T56" fmla="*/ 278 w 807"/>
                    <a:gd name="T57" fmla="*/ 337 h 1022"/>
                    <a:gd name="T58" fmla="*/ 290 w 807"/>
                    <a:gd name="T59" fmla="*/ 316 h 1022"/>
                    <a:gd name="T60" fmla="*/ 300 w 807"/>
                    <a:gd name="T61" fmla="*/ 298 h 1022"/>
                    <a:gd name="T62" fmla="*/ 318 w 807"/>
                    <a:gd name="T63" fmla="*/ 270 h 1022"/>
                    <a:gd name="T64" fmla="*/ 326 w 807"/>
                    <a:gd name="T65" fmla="*/ 256 h 1022"/>
                    <a:gd name="T66" fmla="*/ 337 w 807"/>
                    <a:gd name="T67" fmla="*/ 238 h 1022"/>
                    <a:gd name="T68" fmla="*/ 349 w 807"/>
                    <a:gd name="T69" fmla="*/ 222 h 1022"/>
                    <a:gd name="T70" fmla="*/ 366 w 807"/>
                    <a:gd name="T71" fmla="*/ 197 h 1022"/>
                    <a:gd name="T72" fmla="*/ 376 w 807"/>
                    <a:gd name="T73" fmla="*/ 183 h 1022"/>
                    <a:gd name="T74" fmla="*/ 395 w 807"/>
                    <a:gd name="T75" fmla="*/ 159 h 1022"/>
                    <a:gd name="T76" fmla="*/ 407 w 807"/>
                    <a:gd name="T77" fmla="*/ 145 h 1022"/>
                    <a:gd name="T78" fmla="*/ 424 w 807"/>
                    <a:gd name="T79" fmla="*/ 126 h 1022"/>
                    <a:gd name="T80" fmla="*/ 442 w 807"/>
                    <a:gd name="T81" fmla="*/ 107 h 1022"/>
                    <a:gd name="T82" fmla="*/ 462 w 807"/>
                    <a:gd name="T83" fmla="*/ 88 h 1022"/>
                    <a:gd name="T84" fmla="*/ 473 w 807"/>
                    <a:gd name="T85" fmla="*/ 78 h 1022"/>
                    <a:gd name="T86" fmla="*/ 496 w 807"/>
                    <a:gd name="T87" fmla="*/ 59 h 1022"/>
                    <a:gd name="T88" fmla="*/ 510 w 807"/>
                    <a:gd name="T89" fmla="*/ 49 h 1022"/>
                    <a:gd name="T90" fmla="*/ 539 w 807"/>
                    <a:gd name="T91" fmla="*/ 31 h 1022"/>
                    <a:gd name="T92" fmla="*/ 558 w 807"/>
                    <a:gd name="T93" fmla="*/ 22 h 1022"/>
                    <a:gd name="T94" fmla="*/ 586 w 807"/>
                    <a:gd name="T95" fmla="*/ 11 h 1022"/>
                    <a:gd name="T96" fmla="*/ 606 w 807"/>
                    <a:gd name="T97" fmla="*/ 6 h 1022"/>
                    <a:gd name="T98" fmla="*/ 635 w 807"/>
                    <a:gd name="T99" fmla="*/ 1 h 1022"/>
                    <a:gd name="T100" fmla="*/ 654 w 807"/>
                    <a:gd name="T101" fmla="*/ 0 h 1022"/>
                    <a:gd name="T102" fmla="*/ 683 w 807"/>
                    <a:gd name="T103" fmla="*/ 3 h 1022"/>
                    <a:gd name="T104" fmla="*/ 711 w 807"/>
                    <a:gd name="T105" fmla="*/ 9 h 1022"/>
                    <a:gd name="T106" fmla="*/ 740 w 807"/>
                    <a:gd name="T107" fmla="*/ 19 h 1022"/>
                    <a:gd name="T108" fmla="*/ 759 w 807"/>
                    <a:gd name="T109" fmla="*/ 28 h 1022"/>
                    <a:gd name="T110" fmla="*/ 780 w 807"/>
                    <a:gd name="T111" fmla="*/ 40 h 1022"/>
                    <a:gd name="T112" fmla="*/ 798 w 807"/>
                    <a:gd name="T113" fmla="*/ 51 h 102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807" h="1022">
                      <a:moveTo>
                        <a:pt x="0" y="1022"/>
                      </a:moveTo>
                      <a:lnTo>
                        <a:pt x="2" y="1017"/>
                      </a:lnTo>
                      <a:lnTo>
                        <a:pt x="2" y="1016"/>
                      </a:lnTo>
                      <a:lnTo>
                        <a:pt x="5" y="1007"/>
                      </a:lnTo>
                      <a:lnTo>
                        <a:pt x="8" y="998"/>
                      </a:lnTo>
                      <a:lnTo>
                        <a:pt x="11" y="988"/>
                      </a:lnTo>
                      <a:lnTo>
                        <a:pt x="12" y="986"/>
                      </a:lnTo>
                      <a:lnTo>
                        <a:pt x="14" y="979"/>
                      </a:lnTo>
                      <a:lnTo>
                        <a:pt x="17" y="969"/>
                      </a:lnTo>
                      <a:lnTo>
                        <a:pt x="20" y="960"/>
                      </a:lnTo>
                      <a:lnTo>
                        <a:pt x="20" y="959"/>
                      </a:lnTo>
                      <a:lnTo>
                        <a:pt x="21" y="957"/>
                      </a:lnTo>
                      <a:lnTo>
                        <a:pt x="24" y="950"/>
                      </a:lnTo>
                      <a:lnTo>
                        <a:pt x="27" y="940"/>
                      </a:lnTo>
                      <a:lnTo>
                        <a:pt x="30" y="931"/>
                      </a:lnTo>
                      <a:lnTo>
                        <a:pt x="31" y="928"/>
                      </a:lnTo>
                      <a:lnTo>
                        <a:pt x="33" y="921"/>
                      </a:lnTo>
                      <a:lnTo>
                        <a:pt x="36" y="912"/>
                      </a:lnTo>
                      <a:lnTo>
                        <a:pt x="40" y="902"/>
                      </a:lnTo>
                      <a:lnTo>
                        <a:pt x="40" y="900"/>
                      </a:lnTo>
                      <a:lnTo>
                        <a:pt x="43" y="893"/>
                      </a:lnTo>
                      <a:lnTo>
                        <a:pt x="43" y="892"/>
                      </a:lnTo>
                      <a:lnTo>
                        <a:pt x="46" y="883"/>
                      </a:lnTo>
                      <a:lnTo>
                        <a:pt x="49" y="873"/>
                      </a:lnTo>
                      <a:lnTo>
                        <a:pt x="50" y="872"/>
                      </a:lnTo>
                      <a:lnTo>
                        <a:pt x="53" y="864"/>
                      </a:lnTo>
                      <a:lnTo>
                        <a:pt x="56" y="854"/>
                      </a:lnTo>
                      <a:lnTo>
                        <a:pt x="59" y="845"/>
                      </a:lnTo>
                      <a:lnTo>
                        <a:pt x="59" y="844"/>
                      </a:lnTo>
                      <a:lnTo>
                        <a:pt x="63" y="835"/>
                      </a:lnTo>
                      <a:lnTo>
                        <a:pt x="66" y="825"/>
                      </a:lnTo>
                      <a:lnTo>
                        <a:pt x="69" y="817"/>
                      </a:lnTo>
                      <a:lnTo>
                        <a:pt x="70" y="816"/>
                      </a:lnTo>
                      <a:lnTo>
                        <a:pt x="73" y="806"/>
                      </a:lnTo>
                      <a:lnTo>
                        <a:pt x="77" y="797"/>
                      </a:lnTo>
                      <a:lnTo>
                        <a:pt x="79" y="791"/>
                      </a:lnTo>
                      <a:lnTo>
                        <a:pt x="80" y="787"/>
                      </a:lnTo>
                      <a:lnTo>
                        <a:pt x="84" y="778"/>
                      </a:lnTo>
                      <a:lnTo>
                        <a:pt x="84" y="777"/>
                      </a:lnTo>
                      <a:lnTo>
                        <a:pt x="87" y="768"/>
                      </a:lnTo>
                      <a:lnTo>
                        <a:pt x="88" y="764"/>
                      </a:lnTo>
                      <a:lnTo>
                        <a:pt x="91" y="758"/>
                      </a:lnTo>
                      <a:lnTo>
                        <a:pt x="94" y="749"/>
                      </a:lnTo>
                      <a:lnTo>
                        <a:pt x="98" y="739"/>
                      </a:lnTo>
                      <a:lnTo>
                        <a:pt x="101" y="730"/>
                      </a:lnTo>
                      <a:lnTo>
                        <a:pt x="105" y="720"/>
                      </a:lnTo>
                      <a:lnTo>
                        <a:pt x="107" y="713"/>
                      </a:lnTo>
                      <a:lnTo>
                        <a:pt x="109" y="710"/>
                      </a:lnTo>
                      <a:lnTo>
                        <a:pt x="112" y="701"/>
                      </a:lnTo>
                      <a:lnTo>
                        <a:pt x="116" y="691"/>
                      </a:lnTo>
                      <a:lnTo>
                        <a:pt x="117" y="689"/>
                      </a:lnTo>
                      <a:lnTo>
                        <a:pt x="117" y="688"/>
                      </a:lnTo>
                      <a:lnTo>
                        <a:pt x="120" y="682"/>
                      </a:lnTo>
                      <a:lnTo>
                        <a:pt x="123" y="672"/>
                      </a:lnTo>
                      <a:lnTo>
                        <a:pt x="127" y="664"/>
                      </a:lnTo>
                      <a:lnTo>
                        <a:pt x="127" y="662"/>
                      </a:lnTo>
                      <a:lnTo>
                        <a:pt x="131" y="653"/>
                      </a:lnTo>
                      <a:lnTo>
                        <a:pt x="135" y="643"/>
                      </a:lnTo>
                      <a:lnTo>
                        <a:pt x="136" y="640"/>
                      </a:lnTo>
                      <a:lnTo>
                        <a:pt x="139" y="634"/>
                      </a:lnTo>
                      <a:lnTo>
                        <a:pt x="143" y="624"/>
                      </a:lnTo>
                      <a:lnTo>
                        <a:pt x="146" y="617"/>
                      </a:lnTo>
                      <a:lnTo>
                        <a:pt x="147" y="615"/>
                      </a:lnTo>
                      <a:lnTo>
                        <a:pt x="151" y="605"/>
                      </a:lnTo>
                      <a:lnTo>
                        <a:pt x="155" y="595"/>
                      </a:lnTo>
                      <a:lnTo>
                        <a:pt x="155" y="594"/>
                      </a:lnTo>
                      <a:lnTo>
                        <a:pt x="159" y="586"/>
                      </a:lnTo>
                      <a:lnTo>
                        <a:pt x="163" y="576"/>
                      </a:lnTo>
                      <a:lnTo>
                        <a:pt x="165" y="571"/>
                      </a:lnTo>
                      <a:lnTo>
                        <a:pt x="167" y="567"/>
                      </a:lnTo>
                      <a:lnTo>
                        <a:pt x="171" y="557"/>
                      </a:lnTo>
                      <a:lnTo>
                        <a:pt x="174" y="549"/>
                      </a:lnTo>
                      <a:lnTo>
                        <a:pt x="175" y="547"/>
                      </a:lnTo>
                      <a:lnTo>
                        <a:pt x="179" y="538"/>
                      </a:lnTo>
                      <a:lnTo>
                        <a:pt x="183" y="528"/>
                      </a:lnTo>
                      <a:lnTo>
                        <a:pt x="184" y="527"/>
                      </a:lnTo>
                      <a:lnTo>
                        <a:pt x="188" y="519"/>
                      </a:lnTo>
                      <a:lnTo>
                        <a:pt x="192" y="509"/>
                      </a:lnTo>
                      <a:lnTo>
                        <a:pt x="194" y="506"/>
                      </a:lnTo>
                      <a:lnTo>
                        <a:pt x="196" y="500"/>
                      </a:lnTo>
                      <a:lnTo>
                        <a:pt x="201" y="490"/>
                      </a:lnTo>
                      <a:lnTo>
                        <a:pt x="203" y="485"/>
                      </a:lnTo>
                      <a:lnTo>
                        <a:pt x="205" y="480"/>
                      </a:lnTo>
                      <a:lnTo>
                        <a:pt x="210" y="471"/>
                      </a:lnTo>
                      <a:lnTo>
                        <a:pt x="213" y="464"/>
                      </a:lnTo>
                      <a:lnTo>
                        <a:pt x="214" y="461"/>
                      </a:lnTo>
                      <a:lnTo>
                        <a:pt x="219" y="452"/>
                      </a:lnTo>
                      <a:lnTo>
                        <a:pt x="222" y="444"/>
                      </a:lnTo>
                      <a:lnTo>
                        <a:pt x="223" y="442"/>
                      </a:lnTo>
                      <a:lnTo>
                        <a:pt x="228" y="432"/>
                      </a:lnTo>
                      <a:lnTo>
                        <a:pt x="232" y="425"/>
                      </a:lnTo>
                      <a:lnTo>
                        <a:pt x="233" y="423"/>
                      </a:lnTo>
                      <a:lnTo>
                        <a:pt x="238" y="413"/>
                      </a:lnTo>
                      <a:lnTo>
                        <a:pt x="242" y="406"/>
                      </a:lnTo>
                      <a:lnTo>
                        <a:pt x="243" y="404"/>
                      </a:lnTo>
                      <a:lnTo>
                        <a:pt x="247" y="394"/>
                      </a:lnTo>
                      <a:lnTo>
                        <a:pt x="251" y="387"/>
                      </a:lnTo>
                      <a:lnTo>
                        <a:pt x="252" y="385"/>
                      </a:lnTo>
                      <a:lnTo>
                        <a:pt x="257" y="375"/>
                      </a:lnTo>
                      <a:lnTo>
                        <a:pt x="261" y="369"/>
                      </a:lnTo>
                      <a:lnTo>
                        <a:pt x="262" y="365"/>
                      </a:lnTo>
                      <a:lnTo>
                        <a:pt x="268" y="356"/>
                      </a:lnTo>
                      <a:lnTo>
                        <a:pt x="270" y="351"/>
                      </a:lnTo>
                      <a:lnTo>
                        <a:pt x="273" y="346"/>
                      </a:lnTo>
                      <a:lnTo>
                        <a:pt x="278" y="337"/>
                      </a:lnTo>
                      <a:lnTo>
                        <a:pt x="280" y="333"/>
                      </a:lnTo>
                      <a:lnTo>
                        <a:pt x="284" y="327"/>
                      </a:lnTo>
                      <a:lnTo>
                        <a:pt x="289" y="318"/>
                      </a:lnTo>
                      <a:lnTo>
                        <a:pt x="289" y="317"/>
                      </a:lnTo>
                      <a:lnTo>
                        <a:pt x="290" y="316"/>
                      </a:lnTo>
                      <a:lnTo>
                        <a:pt x="294" y="308"/>
                      </a:lnTo>
                      <a:lnTo>
                        <a:pt x="299" y="300"/>
                      </a:lnTo>
                      <a:lnTo>
                        <a:pt x="300" y="298"/>
                      </a:lnTo>
                      <a:lnTo>
                        <a:pt x="306" y="289"/>
                      </a:lnTo>
                      <a:lnTo>
                        <a:pt x="309" y="284"/>
                      </a:lnTo>
                      <a:lnTo>
                        <a:pt x="312" y="279"/>
                      </a:lnTo>
                      <a:lnTo>
                        <a:pt x="318" y="270"/>
                      </a:lnTo>
                      <a:lnTo>
                        <a:pt x="318" y="268"/>
                      </a:lnTo>
                      <a:lnTo>
                        <a:pt x="324" y="260"/>
                      </a:lnTo>
                      <a:lnTo>
                        <a:pt x="326" y="256"/>
                      </a:lnTo>
                      <a:lnTo>
                        <a:pt x="328" y="253"/>
                      </a:lnTo>
                      <a:lnTo>
                        <a:pt x="330" y="250"/>
                      </a:lnTo>
                      <a:lnTo>
                        <a:pt x="336" y="241"/>
                      </a:lnTo>
                      <a:lnTo>
                        <a:pt x="337" y="238"/>
                      </a:lnTo>
                      <a:lnTo>
                        <a:pt x="342" y="231"/>
                      </a:lnTo>
                      <a:lnTo>
                        <a:pt x="347" y="224"/>
                      </a:lnTo>
                      <a:lnTo>
                        <a:pt x="349" y="222"/>
                      </a:lnTo>
                      <a:lnTo>
                        <a:pt x="355" y="212"/>
                      </a:lnTo>
                      <a:lnTo>
                        <a:pt x="357" y="210"/>
                      </a:lnTo>
                      <a:lnTo>
                        <a:pt x="362" y="203"/>
                      </a:lnTo>
                      <a:lnTo>
                        <a:pt x="362" y="202"/>
                      </a:lnTo>
                      <a:lnTo>
                        <a:pt x="366" y="197"/>
                      </a:lnTo>
                      <a:lnTo>
                        <a:pt x="369" y="193"/>
                      </a:lnTo>
                      <a:lnTo>
                        <a:pt x="376" y="184"/>
                      </a:lnTo>
                      <a:lnTo>
                        <a:pt x="376" y="183"/>
                      </a:lnTo>
                      <a:lnTo>
                        <a:pt x="384" y="174"/>
                      </a:lnTo>
                      <a:lnTo>
                        <a:pt x="385" y="171"/>
                      </a:lnTo>
                      <a:lnTo>
                        <a:pt x="391" y="164"/>
                      </a:lnTo>
                      <a:lnTo>
                        <a:pt x="395" y="159"/>
                      </a:lnTo>
                      <a:lnTo>
                        <a:pt x="399" y="155"/>
                      </a:lnTo>
                      <a:lnTo>
                        <a:pt x="405" y="148"/>
                      </a:lnTo>
                      <a:lnTo>
                        <a:pt x="407" y="145"/>
                      </a:lnTo>
                      <a:lnTo>
                        <a:pt x="414" y="137"/>
                      </a:lnTo>
                      <a:lnTo>
                        <a:pt x="415" y="135"/>
                      </a:lnTo>
                      <a:lnTo>
                        <a:pt x="424" y="126"/>
                      </a:lnTo>
                      <a:lnTo>
                        <a:pt x="433" y="116"/>
                      </a:lnTo>
                      <a:lnTo>
                        <a:pt x="442" y="107"/>
                      </a:lnTo>
                      <a:lnTo>
                        <a:pt x="443" y="106"/>
                      </a:lnTo>
                      <a:lnTo>
                        <a:pt x="452" y="97"/>
                      </a:lnTo>
                      <a:lnTo>
                        <a:pt x="452" y="96"/>
                      </a:lnTo>
                      <a:lnTo>
                        <a:pt x="453" y="96"/>
                      </a:lnTo>
                      <a:lnTo>
                        <a:pt x="462" y="88"/>
                      </a:lnTo>
                      <a:lnTo>
                        <a:pt x="462" y="87"/>
                      </a:lnTo>
                      <a:lnTo>
                        <a:pt x="472" y="79"/>
                      </a:lnTo>
                      <a:lnTo>
                        <a:pt x="473" y="78"/>
                      </a:lnTo>
                      <a:lnTo>
                        <a:pt x="481" y="71"/>
                      </a:lnTo>
                      <a:lnTo>
                        <a:pt x="484" y="68"/>
                      </a:lnTo>
                      <a:lnTo>
                        <a:pt x="491" y="63"/>
                      </a:lnTo>
                      <a:lnTo>
                        <a:pt x="496" y="59"/>
                      </a:lnTo>
                      <a:lnTo>
                        <a:pt x="500" y="56"/>
                      </a:lnTo>
                      <a:lnTo>
                        <a:pt x="510" y="49"/>
                      </a:lnTo>
                      <a:lnTo>
                        <a:pt x="520" y="43"/>
                      </a:lnTo>
                      <a:lnTo>
                        <a:pt x="525" y="40"/>
                      </a:lnTo>
                      <a:lnTo>
                        <a:pt x="529" y="37"/>
                      </a:lnTo>
                      <a:lnTo>
                        <a:pt x="539" y="31"/>
                      </a:lnTo>
                      <a:lnTo>
                        <a:pt x="541" y="30"/>
                      </a:lnTo>
                      <a:lnTo>
                        <a:pt x="548" y="26"/>
                      </a:lnTo>
                      <a:lnTo>
                        <a:pt x="558" y="22"/>
                      </a:lnTo>
                      <a:lnTo>
                        <a:pt x="561" y="20"/>
                      </a:lnTo>
                      <a:lnTo>
                        <a:pt x="567" y="18"/>
                      </a:lnTo>
                      <a:lnTo>
                        <a:pt x="568" y="18"/>
                      </a:lnTo>
                      <a:lnTo>
                        <a:pt x="577" y="14"/>
                      </a:lnTo>
                      <a:lnTo>
                        <a:pt x="586" y="11"/>
                      </a:lnTo>
                      <a:lnTo>
                        <a:pt x="587" y="11"/>
                      </a:lnTo>
                      <a:lnTo>
                        <a:pt x="596" y="8"/>
                      </a:lnTo>
                      <a:lnTo>
                        <a:pt x="606" y="6"/>
                      </a:lnTo>
                      <a:lnTo>
                        <a:pt x="615" y="4"/>
                      </a:lnTo>
                      <a:lnTo>
                        <a:pt x="625" y="2"/>
                      </a:lnTo>
                      <a:lnTo>
                        <a:pt x="633" y="1"/>
                      </a:lnTo>
                      <a:lnTo>
                        <a:pt x="635" y="1"/>
                      </a:lnTo>
                      <a:lnTo>
                        <a:pt x="644" y="1"/>
                      </a:lnTo>
                      <a:lnTo>
                        <a:pt x="652" y="0"/>
                      </a:lnTo>
                      <a:lnTo>
                        <a:pt x="654" y="0"/>
                      </a:lnTo>
                      <a:lnTo>
                        <a:pt x="663" y="1"/>
                      </a:lnTo>
                      <a:lnTo>
                        <a:pt x="671" y="1"/>
                      </a:lnTo>
                      <a:lnTo>
                        <a:pt x="673" y="1"/>
                      </a:lnTo>
                      <a:lnTo>
                        <a:pt x="683" y="3"/>
                      </a:lnTo>
                      <a:lnTo>
                        <a:pt x="692" y="4"/>
                      </a:lnTo>
                      <a:lnTo>
                        <a:pt x="702" y="6"/>
                      </a:lnTo>
                      <a:lnTo>
                        <a:pt x="711" y="9"/>
                      </a:lnTo>
                      <a:lnTo>
                        <a:pt x="718" y="11"/>
                      </a:lnTo>
                      <a:lnTo>
                        <a:pt x="721" y="12"/>
                      </a:lnTo>
                      <a:lnTo>
                        <a:pt x="730" y="15"/>
                      </a:lnTo>
                      <a:lnTo>
                        <a:pt x="731" y="15"/>
                      </a:lnTo>
                      <a:lnTo>
                        <a:pt x="740" y="19"/>
                      </a:lnTo>
                      <a:lnTo>
                        <a:pt x="744" y="20"/>
                      </a:lnTo>
                      <a:lnTo>
                        <a:pt x="750" y="23"/>
                      </a:lnTo>
                      <a:lnTo>
                        <a:pt x="759" y="28"/>
                      </a:lnTo>
                      <a:lnTo>
                        <a:pt x="764" y="30"/>
                      </a:lnTo>
                      <a:lnTo>
                        <a:pt x="769" y="33"/>
                      </a:lnTo>
                      <a:lnTo>
                        <a:pt x="778" y="38"/>
                      </a:lnTo>
                      <a:lnTo>
                        <a:pt x="780" y="40"/>
                      </a:lnTo>
                      <a:lnTo>
                        <a:pt x="788" y="45"/>
                      </a:lnTo>
                      <a:lnTo>
                        <a:pt x="795" y="49"/>
                      </a:lnTo>
                      <a:lnTo>
                        <a:pt x="798" y="51"/>
                      </a:lnTo>
                      <a:lnTo>
                        <a:pt x="807" y="58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906" name="Freeform 7"/>
                <p:cNvSpPr>
                  <a:spLocks/>
                </p:cNvSpPr>
                <p:nvPr/>
              </p:nvSpPr>
              <p:spPr bwMode="auto">
                <a:xfrm>
                  <a:off x="2247" y="10367"/>
                  <a:ext cx="498" cy="963"/>
                </a:xfrm>
                <a:custGeom>
                  <a:avLst/>
                  <a:gdLst>
                    <a:gd name="T0" fmla="*/ 10 w 498"/>
                    <a:gd name="T1" fmla="*/ 7 h 963"/>
                    <a:gd name="T2" fmla="*/ 19 w 498"/>
                    <a:gd name="T3" fmla="*/ 15 h 963"/>
                    <a:gd name="T4" fmla="*/ 36 w 498"/>
                    <a:gd name="T5" fmla="*/ 29 h 963"/>
                    <a:gd name="T6" fmla="*/ 46 w 498"/>
                    <a:gd name="T7" fmla="*/ 39 h 963"/>
                    <a:gd name="T8" fmla="*/ 58 w 498"/>
                    <a:gd name="T9" fmla="*/ 51 h 963"/>
                    <a:gd name="T10" fmla="*/ 67 w 498"/>
                    <a:gd name="T11" fmla="*/ 61 h 963"/>
                    <a:gd name="T12" fmla="*/ 83 w 498"/>
                    <a:gd name="T13" fmla="*/ 77 h 963"/>
                    <a:gd name="T14" fmla="*/ 91 w 498"/>
                    <a:gd name="T15" fmla="*/ 87 h 963"/>
                    <a:gd name="T16" fmla="*/ 106 w 498"/>
                    <a:gd name="T17" fmla="*/ 105 h 963"/>
                    <a:gd name="T18" fmla="*/ 114 w 498"/>
                    <a:gd name="T19" fmla="*/ 116 h 963"/>
                    <a:gd name="T20" fmla="*/ 125 w 498"/>
                    <a:gd name="T21" fmla="*/ 130 h 963"/>
                    <a:gd name="T22" fmla="*/ 134 w 498"/>
                    <a:gd name="T23" fmla="*/ 143 h 963"/>
                    <a:gd name="T24" fmla="*/ 144 w 498"/>
                    <a:gd name="T25" fmla="*/ 156 h 963"/>
                    <a:gd name="T26" fmla="*/ 153 w 498"/>
                    <a:gd name="T27" fmla="*/ 170 h 963"/>
                    <a:gd name="T28" fmla="*/ 163 w 498"/>
                    <a:gd name="T29" fmla="*/ 185 h 963"/>
                    <a:gd name="T30" fmla="*/ 171 w 498"/>
                    <a:gd name="T31" fmla="*/ 198 h 963"/>
                    <a:gd name="T32" fmla="*/ 180 w 498"/>
                    <a:gd name="T33" fmla="*/ 212 h 963"/>
                    <a:gd name="T34" fmla="*/ 186 w 498"/>
                    <a:gd name="T35" fmla="*/ 221 h 963"/>
                    <a:gd name="T36" fmla="*/ 198 w 498"/>
                    <a:gd name="T37" fmla="*/ 240 h 963"/>
                    <a:gd name="T38" fmla="*/ 203 w 498"/>
                    <a:gd name="T39" fmla="*/ 250 h 963"/>
                    <a:gd name="T40" fmla="*/ 214 w 498"/>
                    <a:gd name="T41" fmla="*/ 269 h 963"/>
                    <a:gd name="T42" fmla="*/ 221 w 498"/>
                    <a:gd name="T43" fmla="*/ 280 h 963"/>
                    <a:gd name="T44" fmla="*/ 230 w 498"/>
                    <a:gd name="T45" fmla="*/ 298 h 963"/>
                    <a:gd name="T46" fmla="*/ 240 w 498"/>
                    <a:gd name="T47" fmla="*/ 316 h 963"/>
                    <a:gd name="T48" fmla="*/ 249 w 498"/>
                    <a:gd name="T49" fmla="*/ 334 h 963"/>
                    <a:gd name="T50" fmla="*/ 255 w 498"/>
                    <a:gd name="T51" fmla="*/ 346 h 963"/>
                    <a:gd name="T52" fmla="*/ 265 w 498"/>
                    <a:gd name="T53" fmla="*/ 365 h 963"/>
                    <a:gd name="T54" fmla="*/ 270 w 498"/>
                    <a:gd name="T55" fmla="*/ 375 h 963"/>
                    <a:gd name="T56" fmla="*/ 279 w 498"/>
                    <a:gd name="T57" fmla="*/ 394 h 963"/>
                    <a:gd name="T58" fmla="*/ 288 w 498"/>
                    <a:gd name="T59" fmla="*/ 412 h 963"/>
                    <a:gd name="T60" fmla="*/ 297 w 498"/>
                    <a:gd name="T61" fmla="*/ 432 h 963"/>
                    <a:gd name="T62" fmla="*/ 301 w 498"/>
                    <a:gd name="T63" fmla="*/ 442 h 963"/>
                    <a:gd name="T64" fmla="*/ 310 w 498"/>
                    <a:gd name="T65" fmla="*/ 461 h 963"/>
                    <a:gd name="T66" fmla="*/ 316 w 498"/>
                    <a:gd name="T67" fmla="*/ 475 h 963"/>
                    <a:gd name="T68" fmla="*/ 326 w 498"/>
                    <a:gd name="T69" fmla="*/ 497 h 963"/>
                    <a:gd name="T70" fmla="*/ 331 w 498"/>
                    <a:gd name="T71" fmla="*/ 509 h 963"/>
                    <a:gd name="T72" fmla="*/ 339 w 498"/>
                    <a:gd name="T73" fmla="*/ 528 h 963"/>
                    <a:gd name="T74" fmla="*/ 345 w 498"/>
                    <a:gd name="T75" fmla="*/ 542 h 963"/>
                    <a:gd name="T76" fmla="*/ 355 w 498"/>
                    <a:gd name="T77" fmla="*/ 565 h 963"/>
                    <a:gd name="T78" fmla="*/ 359 w 498"/>
                    <a:gd name="T79" fmla="*/ 576 h 963"/>
                    <a:gd name="T80" fmla="*/ 367 w 498"/>
                    <a:gd name="T81" fmla="*/ 595 h 963"/>
                    <a:gd name="T82" fmla="*/ 374 w 498"/>
                    <a:gd name="T83" fmla="*/ 613 h 963"/>
                    <a:gd name="T84" fmla="*/ 382 w 498"/>
                    <a:gd name="T85" fmla="*/ 633 h 963"/>
                    <a:gd name="T86" fmla="*/ 386 w 498"/>
                    <a:gd name="T87" fmla="*/ 643 h 963"/>
                    <a:gd name="T88" fmla="*/ 393 w 498"/>
                    <a:gd name="T89" fmla="*/ 663 h 963"/>
                    <a:gd name="T90" fmla="*/ 400 w 498"/>
                    <a:gd name="T91" fmla="*/ 681 h 963"/>
                    <a:gd name="T92" fmla="*/ 407 w 498"/>
                    <a:gd name="T93" fmla="*/ 700 h 963"/>
                    <a:gd name="T94" fmla="*/ 412 w 498"/>
                    <a:gd name="T95" fmla="*/ 714 h 963"/>
                    <a:gd name="T96" fmla="*/ 421 w 498"/>
                    <a:gd name="T97" fmla="*/ 739 h 963"/>
                    <a:gd name="T98" fmla="*/ 425 w 498"/>
                    <a:gd name="T99" fmla="*/ 748 h 963"/>
                    <a:gd name="T100" fmla="*/ 432 w 498"/>
                    <a:gd name="T101" fmla="*/ 767 h 963"/>
                    <a:gd name="T102" fmla="*/ 438 w 498"/>
                    <a:gd name="T103" fmla="*/ 787 h 963"/>
                    <a:gd name="T104" fmla="*/ 445 w 498"/>
                    <a:gd name="T105" fmla="*/ 806 h 963"/>
                    <a:gd name="T106" fmla="*/ 451 w 498"/>
                    <a:gd name="T107" fmla="*/ 822 h 963"/>
                    <a:gd name="T108" fmla="*/ 458 w 498"/>
                    <a:gd name="T109" fmla="*/ 844 h 963"/>
                    <a:gd name="T110" fmla="*/ 461 w 498"/>
                    <a:gd name="T111" fmla="*/ 854 h 963"/>
                    <a:gd name="T112" fmla="*/ 470 w 498"/>
                    <a:gd name="T113" fmla="*/ 878 h 963"/>
                    <a:gd name="T114" fmla="*/ 474 w 498"/>
                    <a:gd name="T115" fmla="*/ 892 h 963"/>
                    <a:gd name="T116" fmla="*/ 481 w 498"/>
                    <a:gd name="T117" fmla="*/ 911 h 963"/>
                    <a:gd name="T118" fmla="*/ 487 w 498"/>
                    <a:gd name="T119" fmla="*/ 930 h 963"/>
                    <a:gd name="T120" fmla="*/ 493 w 498"/>
                    <a:gd name="T121" fmla="*/ 949 h 96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498" h="96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0" y="7"/>
                      </a:lnTo>
                      <a:lnTo>
                        <a:pt x="14" y="10"/>
                      </a:lnTo>
                      <a:lnTo>
                        <a:pt x="19" y="15"/>
                      </a:lnTo>
                      <a:lnTo>
                        <a:pt x="25" y="20"/>
                      </a:lnTo>
                      <a:lnTo>
                        <a:pt x="29" y="23"/>
                      </a:lnTo>
                      <a:lnTo>
                        <a:pt x="36" y="29"/>
                      </a:lnTo>
                      <a:lnTo>
                        <a:pt x="38" y="32"/>
                      </a:lnTo>
                      <a:lnTo>
                        <a:pt x="46" y="39"/>
                      </a:lnTo>
                      <a:lnTo>
                        <a:pt x="48" y="41"/>
                      </a:lnTo>
                      <a:lnTo>
                        <a:pt x="56" y="49"/>
                      </a:lnTo>
                      <a:lnTo>
                        <a:pt x="58" y="51"/>
                      </a:lnTo>
                      <a:lnTo>
                        <a:pt x="65" y="58"/>
                      </a:lnTo>
                      <a:lnTo>
                        <a:pt x="67" y="61"/>
                      </a:lnTo>
                      <a:lnTo>
                        <a:pt x="74" y="68"/>
                      </a:lnTo>
                      <a:lnTo>
                        <a:pt x="77" y="71"/>
                      </a:lnTo>
                      <a:lnTo>
                        <a:pt x="83" y="77"/>
                      </a:lnTo>
                      <a:lnTo>
                        <a:pt x="86" y="82"/>
                      </a:lnTo>
                      <a:lnTo>
                        <a:pt x="91" y="87"/>
                      </a:lnTo>
                      <a:lnTo>
                        <a:pt x="96" y="93"/>
                      </a:lnTo>
                      <a:lnTo>
                        <a:pt x="99" y="97"/>
                      </a:lnTo>
                      <a:lnTo>
                        <a:pt x="106" y="105"/>
                      </a:lnTo>
                      <a:lnTo>
                        <a:pt x="107" y="106"/>
                      </a:lnTo>
                      <a:lnTo>
                        <a:pt x="114" y="116"/>
                      </a:lnTo>
                      <a:lnTo>
                        <a:pt x="115" y="117"/>
                      </a:lnTo>
                      <a:lnTo>
                        <a:pt x="121" y="125"/>
                      </a:lnTo>
                      <a:lnTo>
                        <a:pt x="125" y="130"/>
                      </a:lnTo>
                      <a:lnTo>
                        <a:pt x="129" y="135"/>
                      </a:lnTo>
                      <a:lnTo>
                        <a:pt x="134" y="143"/>
                      </a:lnTo>
                      <a:lnTo>
                        <a:pt x="136" y="144"/>
                      </a:lnTo>
                      <a:lnTo>
                        <a:pt x="142" y="154"/>
                      </a:lnTo>
                      <a:lnTo>
                        <a:pt x="144" y="156"/>
                      </a:lnTo>
                      <a:lnTo>
                        <a:pt x="149" y="164"/>
                      </a:lnTo>
                      <a:lnTo>
                        <a:pt x="153" y="170"/>
                      </a:lnTo>
                      <a:lnTo>
                        <a:pt x="155" y="173"/>
                      </a:lnTo>
                      <a:lnTo>
                        <a:pt x="162" y="183"/>
                      </a:lnTo>
                      <a:lnTo>
                        <a:pt x="163" y="185"/>
                      </a:lnTo>
                      <a:lnTo>
                        <a:pt x="168" y="192"/>
                      </a:lnTo>
                      <a:lnTo>
                        <a:pt x="171" y="198"/>
                      </a:lnTo>
                      <a:lnTo>
                        <a:pt x="173" y="200"/>
                      </a:lnTo>
                      <a:lnTo>
                        <a:pt x="174" y="202"/>
                      </a:lnTo>
                      <a:lnTo>
                        <a:pt x="180" y="212"/>
                      </a:lnTo>
                      <a:lnTo>
                        <a:pt x="182" y="215"/>
                      </a:lnTo>
                      <a:lnTo>
                        <a:pt x="186" y="221"/>
                      </a:lnTo>
                      <a:lnTo>
                        <a:pt x="192" y="231"/>
                      </a:lnTo>
                      <a:lnTo>
                        <a:pt x="198" y="240"/>
                      </a:lnTo>
                      <a:lnTo>
                        <a:pt x="201" y="247"/>
                      </a:lnTo>
                      <a:lnTo>
                        <a:pt x="202" y="247"/>
                      </a:lnTo>
                      <a:lnTo>
                        <a:pt x="203" y="250"/>
                      </a:lnTo>
                      <a:lnTo>
                        <a:pt x="209" y="259"/>
                      </a:lnTo>
                      <a:lnTo>
                        <a:pt x="211" y="263"/>
                      </a:lnTo>
                      <a:lnTo>
                        <a:pt x="214" y="269"/>
                      </a:lnTo>
                      <a:lnTo>
                        <a:pt x="220" y="279"/>
                      </a:lnTo>
                      <a:lnTo>
                        <a:pt x="221" y="280"/>
                      </a:lnTo>
                      <a:lnTo>
                        <a:pt x="225" y="288"/>
                      </a:lnTo>
                      <a:lnTo>
                        <a:pt x="230" y="298"/>
                      </a:lnTo>
                      <a:lnTo>
                        <a:pt x="235" y="307"/>
                      </a:lnTo>
                      <a:lnTo>
                        <a:pt x="240" y="316"/>
                      </a:lnTo>
                      <a:lnTo>
                        <a:pt x="240" y="317"/>
                      </a:lnTo>
                      <a:lnTo>
                        <a:pt x="245" y="327"/>
                      </a:lnTo>
                      <a:lnTo>
                        <a:pt x="249" y="334"/>
                      </a:lnTo>
                      <a:lnTo>
                        <a:pt x="250" y="336"/>
                      </a:lnTo>
                      <a:lnTo>
                        <a:pt x="255" y="346"/>
                      </a:lnTo>
                      <a:lnTo>
                        <a:pt x="259" y="353"/>
                      </a:lnTo>
                      <a:lnTo>
                        <a:pt x="260" y="355"/>
                      </a:lnTo>
                      <a:lnTo>
                        <a:pt x="265" y="365"/>
                      </a:lnTo>
                      <a:lnTo>
                        <a:pt x="269" y="372"/>
                      </a:lnTo>
                      <a:lnTo>
                        <a:pt x="270" y="374"/>
                      </a:lnTo>
                      <a:lnTo>
                        <a:pt x="270" y="375"/>
                      </a:lnTo>
                      <a:lnTo>
                        <a:pt x="274" y="384"/>
                      </a:lnTo>
                      <a:lnTo>
                        <a:pt x="278" y="392"/>
                      </a:lnTo>
                      <a:lnTo>
                        <a:pt x="279" y="394"/>
                      </a:lnTo>
                      <a:lnTo>
                        <a:pt x="284" y="403"/>
                      </a:lnTo>
                      <a:lnTo>
                        <a:pt x="288" y="412"/>
                      </a:lnTo>
                      <a:lnTo>
                        <a:pt x="288" y="413"/>
                      </a:lnTo>
                      <a:lnTo>
                        <a:pt x="293" y="422"/>
                      </a:lnTo>
                      <a:lnTo>
                        <a:pt x="297" y="432"/>
                      </a:lnTo>
                      <a:lnTo>
                        <a:pt x="297" y="433"/>
                      </a:lnTo>
                      <a:lnTo>
                        <a:pt x="301" y="442"/>
                      </a:lnTo>
                      <a:lnTo>
                        <a:pt x="306" y="451"/>
                      </a:lnTo>
                      <a:lnTo>
                        <a:pt x="307" y="454"/>
                      </a:lnTo>
                      <a:lnTo>
                        <a:pt x="310" y="461"/>
                      </a:lnTo>
                      <a:lnTo>
                        <a:pt x="314" y="470"/>
                      </a:lnTo>
                      <a:lnTo>
                        <a:pt x="316" y="475"/>
                      </a:lnTo>
                      <a:lnTo>
                        <a:pt x="319" y="480"/>
                      </a:lnTo>
                      <a:lnTo>
                        <a:pt x="323" y="489"/>
                      </a:lnTo>
                      <a:lnTo>
                        <a:pt x="323" y="490"/>
                      </a:lnTo>
                      <a:lnTo>
                        <a:pt x="326" y="497"/>
                      </a:lnTo>
                      <a:lnTo>
                        <a:pt x="327" y="499"/>
                      </a:lnTo>
                      <a:lnTo>
                        <a:pt x="331" y="509"/>
                      </a:lnTo>
                      <a:lnTo>
                        <a:pt x="335" y="518"/>
                      </a:lnTo>
                      <a:lnTo>
                        <a:pt x="336" y="519"/>
                      </a:lnTo>
                      <a:lnTo>
                        <a:pt x="339" y="528"/>
                      </a:lnTo>
                      <a:lnTo>
                        <a:pt x="343" y="537"/>
                      </a:lnTo>
                      <a:lnTo>
                        <a:pt x="345" y="542"/>
                      </a:lnTo>
                      <a:lnTo>
                        <a:pt x="347" y="547"/>
                      </a:lnTo>
                      <a:lnTo>
                        <a:pt x="351" y="557"/>
                      </a:lnTo>
                      <a:lnTo>
                        <a:pt x="355" y="565"/>
                      </a:lnTo>
                      <a:lnTo>
                        <a:pt x="355" y="566"/>
                      </a:lnTo>
                      <a:lnTo>
                        <a:pt x="359" y="576"/>
                      </a:lnTo>
                      <a:lnTo>
                        <a:pt x="363" y="585"/>
                      </a:lnTo>
                      <a:lnTo>
                        <a:pt x="364" y="589"/>
                      </a:lnTo>
                      <a:lnTo>
                        <a:pt x="367" y="595"/>
                      </a:lnTo>
                      <a:lnTo>
                        <a:pt x="370" y="604"/>
                      </a:lnTo>
                      <a:lnTo>
                        <a:pt x="371" y="605"/>
                      </a:lnTo>
                      <a:lnTo>
                        <a:pt x="374" y="613"/>
                      </a:lnTo>
                      <a:lnTo>
                        <a:pt x="374" y="614"/>
                      </a:lnTo>
                      <a:lnTo>
                        <a:pt x="378" y="624"/>
                      </a:lnTo>
                      <a:lnTo>
                        <a:pt x="382" y="633"/>
                      </a:lnTo>
                      <a:lnTo>
                        <a:pt x="384" y="638"/>
                      </a:lnTo>
                      <a:lnTo>
                        <a:pt x="386" y="643"/>
                      </a:lnTo>
                      <a:lnTo>
                        <a:pt x="389" y="652"/>
                      </a:lnTo>
                      <a:lnTo>
                        <a:pt x="393" y="662"/>
                      </a:lnTo>
                      <a:lnTo>
                        <a:pt x="393" y="663"/>
                      </a:lnTo>
                      <a:lnTo>
                        <a:pt x="396" y="672"/>
                      </a:lnTo>
                      <a:lnTo>
                        <a:pt x="400" y="681"/>
                      </a:lnTo>
                      <a:lnTo>
                        <a:pt x="403" y="688"/>
                      </a:lnTo>
                      <a:lnTo>
                        <a:pt x="404" y="691"/>
                      </a:lnTo>
                      <a:lnTo>
                        <a:pt x="407" y="700"/>
                      </a:lnTo>
                      <a:lnTo>
                        <a:pt x="411" y="710"/>
                      </a:lnTo>
                      <a:lnTo>
                        <a:pt x="412" y="714"/>
                      </a:lnTo>
                      <a:lnTo>
                        <a:pt x="414" y="719"/>
                      </a:lnTo>
                      <a:lnTo>
                        <a:pt x="414" y="720"/>
                      </a:lnTo>
                      <a:lnTo>
                        <a:pt x="418" y="729"/>
                      </a:lnTo>
                      <a:lnTo>
                        <a:pt x="421" y="739"/>
                      </a:lnTo>
                      <a:lnTo>
                        <a:pt x="422" y="740"/>
                      </a:lnTo>
                      <a:lnTo>
                        <a:pt x="425" y="748"/>
                      </a:lnTo>
                      <a:lnTo>
                        <a:pt x="428" y="758"/>
                      </a:lnTo>
                      <a:lnTo>
                        <a:pt x="431" y="767"/>
                      </a:lnTo>
                      <a:lnTo>
                        <a:pt x="432" y="767"/>
                      </a:lnTo>
                      <a:lnTo>
                        <a:pt x="435" y="777"/>
                      </a:lnTo>
                      <a:lnTo>
                        <a:pt x="438" y="787"/>
                      </a:lnTo>
                      <a:lnTo>
                        <a:pt x="441" y="794"/>
                      </a:lnTo>
                      <a:lnTo>
                        <a:pt x="442" y="796"/>
                      </a:lnTo>
                      <a:lnTo>
                        <a:pt x="445" y="806"/>
                      </a:lnTo>
                      <a:lnTo>
                        <a:pt x="448" y="815"/>
                      </a:lnTo>
                      <a:lnTo>
                        <a:pt x="451" y="822"/>
                      </a:lnTo>
                      <a:lnTo>
                        <a:pt x="452" y="825"/>
                      </a:lnTo>
                      <a:lnTo>
                        <a:pt x="455" y="834"/>
                      </a:lnTo>
                      <a:lnTo>
                        <a:pt x="455" y="835"/>
                      </a:lnTo>
                      <a:lnTo>
                        <a:pt x="458" y="844"/>
                      </a:lnTo>
                      <a:lnTo>
                        <a:pt x="460" y="850"/>
                      </a:lnTo>
                      <a:lnTo>
                        <a:pt x="461" y="854"/>
                      </a:lnTo>
                      <a:lnTo>
                        <a:pt x="465" y="863"/>
                      </a:lnTo>
                      <a:lnTo>
                        <a:pt x="468" y="873"/>
                      </a:lnTo>
                      <a:lnTo>
                        <a:pt x="470" y="878"/>
                      </a:lnTo>
                      <a:lnTo>
                        <a:pt x="470" y="879"/>
                      </a:lnTo>
                      <a:lnTo>
                        <a:pt x="471" y="882"/>
                      </a:lnTo>
                      <a:lnTo>
                        <a:pt x="474" y="892"/>
                      </a:lnTo>
                      <a:lnTo>
                        <a:pt x="477" y="901"/>
                      </a:lnTo>
                      <a:lnTo>
                        <a:pt x="477" y="902"/>
                      </a:lnTo>
                      <a:lnTo>
                        <a:pt x="479" y="908"/>
                      </a:lnTo>
                      <a:lnTo>
                        <a:pt x="481" y="911"/>
                      </a:lnTo>
                      <a:lnTo>
                        <a:pt x="484" y="921"/>
                      </a:lnTo>
                      <a:lnTo>
                        <a:pt x="487" y="930"/>
                      </a:lnTo>
                      <a:lnTo>
                        <a:pt x="489" y="937"/>
                      </a:lnTo>
                      <a:lnTo>
                        <a:pt x="490" y="940"/>
                      </a:lnTo>
                      <a:lnTo>
                        <a:pt x="493" y="949"/>
                      </a:lnTo>
                      <a:lnTo>
                        <a:pt x="493" y="950"/>
                      </a:lnTo>
                      <a:lnTo>
                        <a:pt x="496" y="959"/>
                      </a:lnTo>
                      <a:lnTo>
                        <a:pt x="498" y="96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7901" name="Line 8"/>
              <p:cNvSpPr>
                <a:spLocks noChangeShapeType="1"/>
              </p:cNvSpPr>
              <p:nvPr/>
            </p:nvSpPr>
            <p:spPr bwMode="auto">
              <a:xfrm>
                <a:off x="1658" y="10309"/>
                <a:ext cx="77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2" name="Line 9"/>
              <p:cNvSpPr>
                <a:spLocks noChangeShapeType="1"/>
              </p:cNvSpPr>
              <p:nvPr/>
            </p:nvSpPr>
            <p:spPr bwMode="auto">
              <a:xfrm>
                <a:off x="1236" y="11034"/>
                <a:ext cx="182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3" name="Line 10"/>
              <p:cNvSpPr>
                <a:spLocks noChangeShapeType="1"/>
              </p:cNvSpPr>
              <p:nvPr/>
            </p:nvSpPr>
            <p:spPr bwMode="auto">
              <a:xfrm flipV="1">
                <a:off x="2092" y="10008"/>
                <a:ext cx="0" cy="15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4" name="Line 11"/>
              <p:cNvSpPr>
                <a:spLocks noChangeShapeType="1"/>
              </p:cNvSpPr>
              <p:nvPr/>
            </p:nvSpPr>
            <p:spPr bwMode="auto">
              <a:xfrm flipV="1">
                <a:off x="1658" y="9951"/>
                <a:ext cx="0" cy="15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37896" name="对象 5"/>
            <p:cNvGraphicFramePr>
              <a:graphicFrameLocks noChangeAspect="1"/>
            </p:cNvGraphicFramePr>
            <p:nvPr/>
          </p:nvGraphicFramePr>
          <p:xfrm>
            <a:off x="1652" y="11006"/>
            <a:ext cx="218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95" name="Equation" r:id="rId3" imgW="152268" imgH="164957" progId="Equation.DSMT4">
                    <p:embed/>
                  </p:oleObj>
                </mc:Choice>
                <mc:Fallback>
                  <p:oleObj name="Equation" r:id="rId3" imgW="152268" imgH="164957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2" y="11006"/>
                          <a:ext cx="218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7" name="对象 9"/>
            <p:cNvGraphicFramePr>
              <a:graphicFrameLocks noChangeAspect="1"/>
            </p:cNvGraphicFramePr>
            <p:nvPr/>
          </p:nvGraphicFramePr>
          <p:xfrm>
            <a:off x="2968" y="11046"/>
            <a:ext cx="178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96" name="Equation" r:id="rId5" imgW="114102" imgH="126780" progId="Equation.DSMT4">
                    <p:embed/>
                  </p:oleObj>
                </mc:Choice>
                <mc:Fallback>
                  <p:oleObj name="Equation" r:id="rId5" imgW="114102" imgH="12678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8" y="11046"/>
                          <a:ext cx="178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8" name="对象 11"/>
            <p:cNvGraphicFramePr>
              <a:graphicFrameLocks noChangeAspect="1"/>
            </p:cNvGraphicFramePr>
            <p:nvPr/>
          </p:nvGraphicFramePr>
          <p:xfrm>
            <a:off x="1478" y="9855"/>
            <a:ext cx="19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97" name="Equation" r:id="rId7" imgW="126835" imgH="152202" progId="Equation.DSMT4">
                    <p:embed/>
                  </p:oleObj>
                </mc:Choice>
                <mc:Fallback>
                  <p:oleObj name="Equation" r:id="rId7" imgW="126835" imgH="152202" progId="Equation.DSMT4">
                    <p:embed/>
                    <p:pic>
                      <p:nvPicPr>
                        <p:cNvPr id="0" name="对象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8" y="9855"/>
                          <a:ext cx="19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9" name="对象 12"/>
            <p:cNvGraphicFramePr>
              <a:graphicFrameLocks noChangeAspect="1"/>
            </p:cNvGraphicFramePr>
            <p:nvPr/>
          </p:nvGraphicFramePr>
          <p:xfrm>
            <a:off x="1480" y="10184"/>
            <a:ext cx="17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98" name="Equation" r:id="rId9" imgW="114151" imgH="152202" progId="Equation.DSMT4">
                    <p:embed/>
                  </p:oleObj>
                </mc:Choice>
                <mc:Fallback>
                  <p:oleObj name="Equation" r:id="rId9" imgW="114151" imgH="152202" progId="Equation.DSMT4">
                    <p:embed/>
                    <p:pic>
                      <p:nvPicPr>
                        <p:cNvPr id="0" name="对象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0184"/>
                          <a:ext cx="17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20"/>
              <p:cNvSpPr txBox="1">
                <a:spLocks noChangeArrowheads="1"/>
              </p:cNvSpPr>
              <p:nvPr/>
            </p:nvSpPr>
            <p:spPr bwMode="auto">
              <a:xfrm>
                <a:off x="2012263" y="1821379"/>
                <a:ext cx="213422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②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𝒂𝒃𝒄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endPara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9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2263" y="1821379"/>
                <a:ext cx="213422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4286" t="-14474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4"/>
              <p:cNvSpPr>
                <a:spLocks noChangeArrowheads="1"/>
              </p:cNvSpPr>
              <p:nvPr/>
            </p:nvSpPr>
            <p:spPr bwMode="auto">
              <a:xfrm>
                <a:off x="1104513" y="2907285"/>
                <a:ext cx="8229620" cy="2807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分析：</a:t>
                </a:r>
                <a:endParaRPr lang="en-US" altLang="zh-CN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由图可知抛物线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开口向下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，∴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  <a:ea typeface="宋体" pitchFamily="2" charset="-122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endParaRPr lang="en-US" altLang="zh-CN" sz="2400" b="1" i="1" dirty="0">
                  <a:solidFill>
                    <a:srgbClr val="FF33CC"/>
                  </a:solidFill>
                  <a:latin typeface="Cambria Math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Cambria Math"/>
                    <a:ea typeface="宋体" pitchFamily="2" charset="-122"/>
                  </a:rPr>
                  <a:t>抛物线的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ambria Math"/>
                    <a:ea typeface="宋体" pitchFamily="2" charset="-122"/>
                  </a:rPr>
                  <a:t>对称轴在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Cambria Math"/>
                    <a:ea typeface="宋体" pitchFamily="2" charset="-122"/>
                  </a:rPr>
                  <a:t>轴右侧</a:t>
                </a:r>
                <a:r>
                  <a:rPr lang="zh-CN" altLang="en-US" sz="2400" b="1" dirty="0">
                    <a:latin typeface="Cambria Math"/>
                    <a:ea typeface="宋体" pitchFamily="2" charset="-122"/>
                  </a:rPr>
                  <a:t>，即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−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𝒂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latin typeface="Cambria Math"/>
                    <a:ea typeface="宋体" pitchFamily="2" charset="-122"/>
                  </a:rPr>
                  <a:t>，∵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itchFamily="2" charset="-122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latin typeface="Cambria Math"/>
                    <a:ea typeface="宋体" pitchFamily="2" charset="-122"/>
                  </a:rPr>
                  <a:t>，∴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𝒃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endParaRPr lang="en-US" altLang="zh-CN" sz="2400" b="1" i="1" dirty="0">
                  <a:solidFill>
                    <a:srgbClr val="FF33CC"/>
                  </a:solidFill>
                  <a:latin typeface="Cambria Math"/>
                  <a:ea typeface="宋体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Cambria Math"/>
                    <a:ea typeface="宋体" pitchFamily="2" charset="-122"/>
                  </a:rPr>
                  <a:t>抛物线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ambria Math"/>
                    <a:ea typeface="宋体" pitchFamily="2" charset="-122"/>
                  </a:rPr>
                  <a:t>与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Cambria Math"/>
                    <a:ea typeface="宋体" pitchFamily="2" charset="-122"/>
                  </a:rPr>
                  <a:t>轴交点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(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,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)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Cambria Math"/>
                    <a:ea typeface="宋体" pitchFamily="2" charset="-122"/>
                  </a:rPr>
                  <a:t>在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Cambria Math"/>
                    <a:ea typeface="宋体" pitchFamily="2" charset="-122"/>
                  </a:rPr>
                  <a:t>轴的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Cambria Math"/>
                    <a:ea typeface="宋体" pitchFamily="2" charset="-122"/>
                  </a:rPr>
                  <a:t>正半轴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Cambria Math"/>
                    <a:ea typeface="宋体" pitchFamily="2" charset="-122"/>
                  </a:rPr>
                  <a:t>，∴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endParaRPr lang="en-US" altLang="zh-CN" sz="2400" b="1" dirty="0">
                  <a:solidFill>
                    <a:srgbClr val="FF33CC"/>
                  </a:solidFill>
                  <a:latin typeface="Cambria Math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20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4513" y="2907285"/>
                <a:ext cx="8229620" cy="2807797"/>
              </a:xfrm>
              <a:prstGeom prst="rect">
                <a:avLst/>
              </a:prstGeom>
              <a:blipFill>
                <a:blip r:embed="rId12"/>
                <a:stretch>
                  <a:fillRect l="-1111" t="-173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2" name="Group 2"/>
          <p:cNvGrpSpPr>
            <a:grpSpLocks noChangeAspect="1"/>
          </p:cNvGrpSpPr>
          <p:nvPr/>
        </p:nvGrpSpPr>
        <p:grpSpPr bwMode="auto">
          <a:xfrm>
            <a:off x="8925853" y="2015179"/>
            <a:ext cx="2690812" cy="2684463"/>
            <a:chOff x="1140" y="9831"/>
            <a:chExt cx="2263" cy="2256"/>
          </a:xfrm>
        </p:grpSpPr>
        <p:sp>
          <p:nvSpPr>
            <p:cNvPr id="37894" name="AutoShape 3"/>
            <p:cNvSpPr>
              <a:spLocks noChangeAspect="1" noChangeArrowheads="1"/>
            </p:cNvSpPr>
            <p:nvPr/>
          </p:nvSpPr>
          <p:spPr bwMode="auto">
            <a:xfrm>
              <a:off x="1140" y="9831"/>
              <a:ext cx="2263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7895" name="Group 4"/>
            <p:cNvGrpSpPr>
              <a:grpSpLocks/>
            </p:cNvGrpSpPr>
            <p:nvPr/>
          </p:nvGrpSpPr>
          <p:grpSpPr bwMode="auto">
            <a:xfrm>
              <a:off x="1236" y="9951"/>
              <a:ext cx="1821" cy="1581"/>
              <a:chOff x="1236" y="9951"/>
              <a:chExt cx="1821" cy="1581"/>
            </a:xfrm>
          </p:grpSpPr>
          <p:grpSp>
            <p:nvGrpSpPr>
              <p:cNvPr id="37900" name="Group 5"/>
              <p:cNvGrpSpPr>
                <a:grpSpLocks/>
              </p:cNvGrpSpPr>
              <p:nvPr/>
            </p:nvGrpSpPr>
            <p:grpSpPr bwMode="auto">
              <a:xfrm>
                <a:off x="1440" y="10309"/>
                <a:ext cx="1305" cy="1022"/>
                <a:chOff x="1440" y="10309"/>
                <a:chExt cx="1305" cy="1022"/>
              </a:xfrm>
            </p:grpSpPr>
            <p:sp>
              <p:nvSpPr>
                <p:cNvPr id="37905" name="Freeform 6"/>
                <p:cNvSpPr>
                  <a:spLocks/>
                </p:cNvSpPr>
                <p:nvPr/>
              </p:nvSpPr>
              <p:spPr bwMode="auto">
                <a:xfrm>
                  <a:off x="1440" y="10309"/>
                  <a:ext cx="807" cy="1022"/>
                </a:xfrm>
                <a:custGeom>
                  <a:avLst/>
                  <a:gdLst>
                    <a:gd name="T0" fmla="*/ 5 w 807"/>
                    <a:gd name="T1" fmla="*/ 1007 h 1022"/>
                    <a:gd name="T2" fmla="*/ 14 w 807"/>
                    <a:gd name="T3" fmla="*/ 979 h 1022"/>
                    <a:gd name="T4" fmla="*/ 21 w 807"/>
                    <a:gd name="T5" fmla="*/ 957 h 1022"/>
                    <a:gd name="T6" fmla="*/ 31 w 807"/>
                    <a:gd name="T7" fmla="*/ 928 h 1022"/>
                    <a:gd name="T8" fmla="*/ 40 w 807"/>
                    <a:gd name="T9" fmla="*/ 902 h 1022"/>
                    <a:gd name="T10" fmla="*/ 49 w 807"/>
                    <a:gd name="T11" fmla="*/ 873 h 1022"/>
                    <a:gd name="T12" fmla="*/ 56 w 807"/>
                    <a:gd name="T13" fmla="*/ 854 h 1022"/>
                    <a:gd name="T14" fmla="*/ 66 w 807"/>
                    <a:gd name="T15" fmla="*/ 825 h 1022"/>
                    <a:gd name="T16" fmla="*/ 73 w 807"/>
                    <a:gd name="T17" fmla="*/ 806 h 1022"/>
                    <a:gd name="T18" fmla="*/ 84 w 807"/>
                    <a:gd name="T19" fmla="*/ 778 h 1022"/>
                    <a:gd name="T20" fmla="*/ 91 w 807"/>
                    <a:gd name="T21" fmla="*/ 758 h 1022"/>
                    <a:gd name="T22" fmla="*/ 101 w 807"/>
                    <a:gd name="T23" fmla="*/ 730 h 1022"/>
                    <a:gd name="T24" fmla="*/ 109 w 807"/>
                    <a:gd name="T25" fmla="*/ 710 h 1022"/>
                    <a:gd name="T26" fmla="*/ 120 w 807"/>
                    <a:gd name="T27" fmla="*/ 682 h 1022"/>
                    <a:gd name="T28" fmla="*/ 127 w 807"/>
                    <a:gd name="T29" fmla="*/ 662 h 1022"/>
                    <a:gd name="T30" fmla="*/ 139 w 807"/>
                    <a:gd name="T31" fmla="*/ 634 h 1022"/>
                    <a:gd name="T32" fmla="*/ 147 w 807"/>
                    <a:gd name="T33" fmla="*/ 615 h 1022"/>
                    <a:gd name="T34" fmla="*/ 159 w 807"/>
                    <a:gd name="T35" fmla="*/ 586 h 1022"/>
                    <a:gd name="T36" fmla="*/ 167 w 807"/>
                    <a:gd name="T37" fmla="*/ 567 h 1022"/>
                    <a:gd name="T38" fmla="*/ 179 w 807"/>
                    <a:gd name="T39" fmla="*/ 538 h 1022"/>
                    <a:gd name="T40" fmla="*/ 188 w 807"/>
                    <a:gd name="T41" fmla="*/ 519 h 1022"/>
                    <a:gd name="T42" fmla="*/ 201 w 807"/>
                    <a:gd name="T43" fmla="*/ 490 h 1022"/>
                    <a:gd name="T44" fmla="*/ 210 w 807"/>
                    <a:gd name="T45" fmla="*/ 471 h 1022"/>
                    <a:gd name="T46" fmla="*/ 222 w 807"/>
                    <a:gd name="T47" fmla="*/ 444 h 1022"/>
                    <a:gd name="T48" fmla="*/ 232 w 807"/>
                    <a:gd name="T49" fmla="*/ 425 h 1022"/>
                    <a:gd name="T50" fmla="*/ 243 w 807"/>
                    <a:gd name="T51" fmla="*/ 404 h 1022"/>
                    <a:gd name="T52" fmla="*/ 252 w 807"/>
                    <a:gd name="T53" fmla="*/ 385 h 1022"/>
                    <a:gd name="T54" fmla="*/ 268 w 807"/>
                    <a:gd name="T55" fmla="*/ 356 h 1022"/>
                    <a:gd name="T56" fmla="*/ 278 w 807"/>
                    <a:gd name="T57" fmla="*/ 337 h 1022"/>
                    <a:gd name="T58" fmla="*/ 290 w 807"/>
                    <a:gd name="T59" fmla="*/ 316 h 1022"/>
                    <a:gd name="T60" fmla="*/ 300 w 807"/>
                    <a:gd name="T61" fmla="*/ 298 h 1022"/>
                    <a:gd name="T62" fmla="*/ 318 w 807"/>
                    <a:gd name="T63" fmla="*/ 270 h 1022"/>
                    <a:gd name="T64" fmla="*/ 326 w 807"/>
                    <a:gd name="T65" fmla="*/ 256 h 1022"/>
                    <a:gd name="T66" fmla="*/ 337 w 807"/>
                    <a:gd name="T67" fmla="*/ 238 h 1022"/>
                    <a:gd name="T68" fmla="*/ 349 w 807"/>
                    <a:gd name="T69" fmla="*/ 222 h 1022"/>
                    <a:gd name="T70" fmla="*/ 366 w 807"/>
                    <a:gd name="T71" fmla="*/ 197 h 1022"/>
                    <a:gd name="T72" fmla="*/ 376 w 807"/>
                    <a:gd name="T73" fmla="*/ 183 h 1022"/>
                    <a:gd name="T74" fmla="*/ 395 w 807"/>
                    <a:gd name="T75" fmla="*/ 159 h 1022"/>
                    <a:gd name="T76" fmla="*/ 407 w 807"/>
                    <a:gd name="T77" fmla="*/ 145 h 1022"/>
                    <a:gd name="T78" fmla="*/ 424 w 807"/>
                    <a:gd name="T79" fmla="*/ 126 h 1022"/>
                    <a:gd name="T80" fmla="*/ 442 w 807"/>
                    <a:gd name="T81" fmla="*/ 107 h 1022"/>
                    <a:gd name="T82" fmla="*/ 462 w 807"/>
                    <a:gd name="T83" fmla="*/ 88 h 1022"/>
                    <a:gd name="T84" fmla="*/ 473 w 807"/>
                    <a:gd name="T85" fmla="*/ 78 h 1022"/>
                    <a:gd name="T86" fmla="*/ 496 w 807"/>
                    <a:gd name="T87" fmla="*/ 59 h 1022"/>
                    <a:gd name="T88" fmla="*/ 510 w 807"/>
                    <a:gd name="T89" fmla="*/ 49 h 1022"/>
                    <a:gd name="T90" fmla="*/ 539 w 807"/>
                    <a:gd name="T91" fmla="*/ 31 h 1022"/>
                    <a:gd name="T92" fmla="*/ 558 w 807"/>
                    <a:gd name="T93" fmla="*/ 22 h 1022"/>
                    <a:gd name="T94" fmla="*/ 586 w 807"/>
                    <a:gd name="T95" fmla="*/ 11 h 1022"/>
                    <a:gd name="T96" fmla="*/ 606 w 807"/>
                    <a:gd name="T97" fmla="*/ 6 h 1022"/>
                    <a:gd name="T98" fmla="*/ 635 w 807"/>
                    <a:gd name="T99" fmla="*/ 1 h 1022"/>
                    <a:gd name="T100" fmla="*/ 654 w 807"/>
                    <a:gd name="T101" fmla="*/ 0 h 1022"/>
                    <a:gd name="T102" fmla="*/ 683 w 807"/>
                    <a:gd name="T103" fmla="*/ 3 h 1022"/>
                    <a:gd name="T104" fmla="*/ 711 w 807"/>
                    <a:gd name="T105" fmla="*/ 9 h 1022"/>
                    <a:gd name="T106" fmla="*/ 740 w 807"/>
                    <a:gd name="T107" fmla="*/ 19 h 1022"/>
                    <a:gd name="T108" fmla="*/ 759 w 807"/>
                    <a:gd name="T109" fmla="*/ 28 h 1022"/>
                    <a:gd name="T110" fmla="*/ 780 w 807"/>
                    <a:gd name="T111" fmla="*/ 40 h 1022"/>
                    <a:gd name="T112" fmla="*/ 798 w 807"/>
                    <a:gd name="T113" fmla="*/ 51 h 102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807" h="1022">
                      <a:moveTo>
                        <a:pt x="0" y="1022"/>
                      </a:moveTo>
                      <a:lnTo>
                        <a:pt x="2" y="1017"/>
                      </a:lnTo>
                      <a:lnTo>
                        <a:pt x="2" y="1016"/>
                      </a:lnTo>
                      <a:lnTo>
                        <a:pt x="5" y="1007"/>
                      </a:lnTo>
                      <a:lnTo>
                        <a:pt x="8" y="998"/>
                      </a:lnTo>
                      <a:lnTo>
                        <a:pt x="11" y="988"/>
                      </a:lnTo>
                      <a:lnTo>
                        <a:pt x="12" y="986"/>
                      </a:lnTo>
                      <a:lnTo>
                        <a:pt x="14" y="979"/>
                      </a:lnTo>
                      <a:lnTo>
                        <a:pt x="17" y="969"/>
                      </a:lnTo>
                      <a:lnTo>
                        <a:pt x="20" y="960"/>
                      </a:lnTo>
                      <a:lnTo>
                        <a:pt x="20" y="959"/>
                      </a:lnTo>
                      <a:lnTo>
                        <a:pt x="21" y="957"/>
                      </a:lnTo>
                      <a:lnTo>
                        <a:pt x="24" y="950"/>
                      </a:lnTo>
                      <a:lnTo>
                        <a:pt x="27" y="940"/>
                      </a:lnTo>
                      <a:lnTo>
                        <a:pt x="30" y="931"/>
                      </a:lnTo>
                      <a:lnTo>
                        <a:pt x="31" y="928"/>
                      </a:lnTo>
                      <a:lnTo>
                        <a:pt x="33" y="921"/>
                      </a:lnTo>
                      <a:lnTo>
                        <a:pt x="36" y="912"/>
                      </a:lnTo>
                      <a:lnTo>
                        <a:pt x="40" y="902"/>
                      </a:lnTo>
                      <a:lnTo>
                        <a:pt x="40" y="900"/>
                      </a:lnTo>
                      <a:lnTo>
                        <a:pt x="43" y="893"/>
                      </a:lnTo>
                      <a:lnTo>
                        <a:pt x="43" y="892"/>
                      </a:lnTo>
                      <a:lnTo>
                        <a:pt x="46" y="883"/>
                      </a:lnTo>
                      <a:lnTo>
                        <a:pt x="49" y="873"/>
                      </a:lnTo>
                      <a:lnTo>
                        <a:pt x="50" y="872"/>
                      </a:lnTo>
                      <a:lnTo>
                        <a:pt x="53" y="864"/>
                      </a:lnTo>
                      <a:lnTo>
                        <a:pt x="56" y="854"/>
                      </a:lnTo>
                      <a:lnTo>
                        <a:pt x="59" y="845"/>
                      </a:lnTo>
                      <a:lnTo>
                        <a:pt x="59" y="844"/>
                      </a:lnTo>
                      <a:lnTo>
                        <a:pt x="63" y="835"/>
                      </a:lnTo>
                      <a:lnTo>
                        <a:pt x="66" y="825"/>
                      </a:lnTo>
                      <a:lnTo>
                        <a:pt x="69" y="817"/>
                      </a:lnTo>
                      <a:lnTo>
                        <a:pt x="70" y="816"/>
                      </a:lnTo>
                      <a:lnTo>
                        <a:pt x="73" y="806"/>
                      </a:lnTo>
                      <a:lnTo>
                        <a:pt x="77" y="797"/>
                      </a:lnTo>
                      <a:lnTo>
                        <a:pt x="79" y="791"/>
                      </a:lnTo>
                      <a:lnTo>
                        <a:pt x="80" y="787"/>
                      </a:lnTo>
                      <a:lnTo>
                        <a:pt x="84" y="778"/>
                      </a:lnTo>
                      <a:lnTo>
                        <a:pt x="84" y="777"/>
                      </a:lnTo>
                      <a:lnTo>
                        <a:pt x="87" y="768"/>
                      </a:lnTo>
                      <a:lnTo>
                        <a:pt x="88" y="764"/>
                      </a:lnTo>
                      <a:lnTo>
                        <a:pt x="91" y="758"/>
                      </a:lnTo>
                      <a:lnTo>
                        <a:pt x="94" y="749"/>
                      </a:lnTo>
                      <a:lnTo>
                        <a:pt x="98" y="739"/>
                      </a:lnTo>
                      <a:lnTo>
                        <a:pt x="101" y="730"/>
                      </a:lnTo>
                      <a:lnTo>
                        <a:pt x="105" y="720"/>
                      </a:lnTo>
                      <a:lnTo>
                        <a:pt x="107" y="713"/>
                      </a:lnTo>
                      <a:lnTo>
                        <a:pt x="109" y="710"/>
                      </a:lnTo>
                      <a:lnTo>
                        <a:pt x="112" y="701"/>
                      </a:lnTo>
                      <a:lnTo>
                        <a:pt x="116" y="691"/>
                      </a:lnTo>
                      <a:lnTo>
                        <a:pt x="117" y="689"/>
                      </a:lnTo>
                      <a:lnTo>
                        <a:pt x="117" y="688"/>
                      </a:lnTo>
                      <a:lnTo>
                        <a:pt x="120" y="682"/>
                      </a:lnTo>
                      <a:lnTo>
                        <a:pt x="123" y="672"/>
                      </a:lnTo>
                      <a:lnTo>
                        <a:pt x="127" y="664"/>
                      </a:lnTo>
                      <a:lnTo>
                        <a:pt x="127" y="662"/>
                      </a:lnTo>
                      <a:lnTo>
                        <a:pt x="131" y="653"/>
                      </a:lnTo>
                      <a:lnTo>
                        <a:pt x="135" y="643"/>
                      </a:lnTo>
                      <a:lnTo>
                        <a:pt x="136" y="640"/>
                      </a:lnTo>
                      <a:lnTo>
                        <a:pt x="139" y="634"/>
                      </a:lnTo>
                      <a:lnTo>
                        <a:pt x="143" y="624"/>
                      </a:lnTo>
                      <a:lnTo>
                        <a:pt x="146" y="617"/>
                      </a:lnTo>
                      <a:lnTo>
                        <a:pt x="147" y="615"/>
                      </a:lnTo>
                      <a:lnTo>
                        <a:pt x="151" y="605"/>
                      </a:lnTo>
                      <a:lnTo>
                        <a:pt x="155" y="595"/>
                      </a:lnTo>
                      <a:lnTo>
                        <a:pt x="155" y="594"/>
                      </a:lnTo>
                      <a:lnTo>
                        <a:pt x="159" y="586"/>
                      </a:lnTo>
                      <a:lnTo>
                        <a:pt x="163" y="576"/>
                      </a:lnTo>
                      <a:lnTo>
                        <a:pt x="165" y="571"/>
                      </a:lnTo>
                      <a:lnTo>
                        <a:pt x="167" y="567"/>
                      </a:lnTo>
                      <a:lnTo>
                        <a:pt x="171" y="557"/>
                      </a:lnTo>
                      <a:lnTo>
                        <a:pt x="174" y="549"/>
                      </a:lnTo>
                      <a:lnTo>
                        <a:pt x="175" y="547"/>
                      </a:lnTo>
                      <a:lnTo>
                        <a:pt x="179" y="538"/>
                      </a:lnTo>
                      <a:lnTo>
                        <a:pt x="183" y="528"/>
                      </a:lnTo>
                      <a:lnTo>
                        <a:pt x="184" y="527"/>
                      </a:lnTo>
                      <a:lnTo>
                        <a:pt x="188" y="519"/>
                      </a:lnTo>
                      <a:lnTo>
                        <a:pt x="192" y="509"/>
                      </a:lnTo>
                      <a:lnTo>
                        <a:pt x="194" y="506"/>
                      </a:lnTo>
                      <a:lnTo>
                        <a:pt x="196" y="500"/>
                      </a:lnTo>
                      <a:lnTo>
                        <a:pt x="201" y="490"/>
                      </a:lnTo>
                      <a:lnTo>
                        <a:pt x="203" y="485"/>
                      </a:lnTo>
                      <a:lnTo>
                        <a:pt x="205" y="480"/>
                      </a:lnTo>
                      <a:lnTo>
                        <a:pt x="210" y="471"/>
                      </a:lnTo>
                      <a:lnTo>
                        <a:pt x="213" y="464"/>
                      </a:lnTo>
                      <a:lnTo>
                        <a:pt x="214" y="461"/>
                      </a:lnTo>
                      <a:lnTo>
                        <a:pt x="219" y="452"/>
                      </a:lnTo>
                      <a:lnTo>
                        <a:pt x="222" y="444"/>
                      </a:lnTo>
                      <a:lnTo>
                        <a:pt x="223" y="442"/>
                      </a:lnTo>
                      <a:lnTo>
                        <a:pt x="228" y="432"/>
                      </a:lnTo>
                      <a:lnTo>
                        <a:pt x="232" y="425"/>
                      </a:lnTo>
                      <a:lnTo>
                        <a:pt x="233" y="423"/>
                      </a:lnTo>
                      <a:lnTo>
                        <a:pt x="238" y="413"/>
                      </a:lnTo>
                      <a:lnTo>
                        <a:pt x="242" y="406"/>
                      </a:lnTo>
                      <a:lnTo>
                        <a:pt x="243" y="404"/>
                      </a:lnTo>
                      <a:lnTo>
                        <a:pt x="247" y="394"/>
                      </a:lnTo>
                      <a:lnTo>
                        <a:pt x="251" y="387"/>
                      </a:lnTo>
                      <a:lnTo>
                        <a:pt x="252" y="385"/>
                      </a:lnTo>
                      <a:lnTo>
                        <a:pt x="257" y="375"/>
                      </a:lnTo>
                      <a:lnTo>
                        <a:pt x="261" y="369"/>
                      </a:lnTo>
                      <a:lnTo>
                        <a:pt x="262" y="365"/>
                      </a:lnTo>
                      <a:lnTo>
                        <a:pt x="268" y="356"/>
                      </a:lnTo>
                      <a:lnTo>
                        <a:pt x="270" y="351"/>
                      </a:lnTo>
                      <a:lnTo>
                        <a:pt x="273" y="346"/>
                      </a:lnTo>
                      <a:lnTo>
                        <a:pt x="278" y="337"/>
                      </a:lnTo>
                      <a:lnTo>
                        <a:pt x="280" y="333"/>
                      </a:lnTo>
                      <a:lnTo>
                        <a:pt x="284" y="327"/>
                      </a:lnTo>
                      <a:lnTo>
                        <a:pt x="289" y="318"/>
                      </a:lnTo>
                      <a:lnTo>
                        <a:pt x="289" y="317"/>
                      </a:lnTo>
                      <a:lnTo>
                        <a:pt x="290" y="316"/>
                      </a:lnTo>
                      <a:lnTo>
                        <a:pt x="294" y="308"/>
                      </a:lnTo>
                      <a:lnTo>
                        <a:pt x="299" y="300"/>
                      </a:lnTo>
                      <a:lnTo>
                        <a:pt x="300" y="298"/>
                      </a:lnTo>
                      <a:lnTo>
                        <a:pt x="306" y="289"/>
                      </a:lnTo>
                      <a:lnTo>
                        <a:pt x="309" y="284"/>
                      </a:lnTo>
                      <a:lnTo>
                        <a:pt x="312" y="279"/>
                      </a:lnTo>
                      <a:lnTo>
                        <a:pt x="318" y="270"/>
                      </a:lnTo>
                      <a:lnTo>
                        <a:pt x="318" y="268"/>
                      </a:lnTo>
                      <a:lnTo>
                        <a:pt x="324" y="260"/>
                      </a:lnTo>
                      <a:lnTo>
                        <a:pt x="326" y="256"/>
                      </a:lnTo>
                      <a:lnTo>
                        <a:pt x="328" y="253"/>
                      </a:lnTo>
                      <a:lnTo>
                        <a:pt x="330" y="250"/>
                      </a:lnTo>
                      <a:lnTo>
                        <a:pt x="336" y="241"/>
                      </a:lnTo>
                      <a:lnTo>
                        <a:pt x="337" y="238"/>
                      </a:lnTo>
                      <a:lnTo>
                        <a:pt x="342" y="231"/>
                      </a:lnTo>
                      <a:lnTo>
                        <a:pt x="347" y="224"/>
                      </a:lnTo>
                      <a:lnTo>
                        <a:pt x="349" y="222"/>
                      </a:lnTo>
                      <a:lnTo>
                        <a:pt x="355" y="212"/>
                      </a:lnTo>
                      <a:lnTo>
                        <a:pt x="357" y="210"/>
                      </a:lnTo>
                      <a:lnTo>
                        <a:pt x="362" y="203"/>
                      </a:lnTo>
                      <a:lnTo>
                        <a:pt x="362" y="202"/>
                      </a:lnTo>
                      <a:lnTo>
                        <a:pt x="366" y="197"/>
                      </a:lnTo>
                      <a:lnTo>
                        <a:pt x="369" y="193"/>
                      </a:lnTo>
                      <a:lnTo>
                        <a:pt x="376" y="184"/>
                      </a:lnTo>
                      <a:lnTo>
                        <a:pt x="376" y="183"/>
                      </a:lnTo>
                      <a:lnTo>
                        <a:pt x="384" y="174"/>
                      </a:lnTo>
                      <a:lnTo>
                        <a:pt x="385" y="171"/>
                      </a:lnTo>
                      <a:lnTo>
                        <a:pt x="391" y="164"/>
                      </a:lnTo>
                      <a:lnTo>
                        <a:pt x="395" y="159"/>
                      </a:lnTo>
                      <a:lnTo>
                        <a:pt x="399" y="155"/>
                      </a:lnTo>
                      <a:lnTo>
                        <a:pt x="405" y="148"/>
                      </a:lnTo>
                      <a:lnTo>
                        <a:pt x="407" y="145"/>
                      </a:lnTo>
                      <a:lnTo>
                        <a:pt x="414" y="137"/>
                      </a:lnTo>
                      <a:lnTo>
                        <a:pt x="415" y="135"/>
                      </a:lnTo>
                      <a:lnTo>
                        <a:pt x="424" y="126"/>
                      </a:lnTo>
                      <a:lnTo>
                        <a:pt x="433" y="116"/>
                      </a:lnTo>
                      <a:lnTo>
                        <a:pt x="442" y="107"/>
                      </a:lnTo>
                      <a:lnTo>
                        <a:pt x="443" y="106"/>
                      </a:lnTo>
                      <a:lnTo>
                        <a:pt x="452" y="97"/>
                      </a:lnTo>
                      <a:lnTo>
                        <a:pt x="452" y="96"/>
                      </a:lnTo>
                      <a:lnTo>
                        <a:pt x="453" y="96"/>
                      </a:lnTo>
                      <a:lnTo>
                        <a:pt x="462" y="88"/>
                      </a:lnTo>
                      <a:lnTo>
                        <a:pt x="462" y="87"/>
                      </a:lnTo>
                      <a:lnTo>
                        <a:pt x="472" y="79"/>
                      </a:lnTo>
                      <a:lnTo>
                        <a:pt x="473" y="78"/>
                      </a:lnTo>
                      <a:lnTo>
                        <a:pt x="481" y="71"/>
                      </a:lnTo>
                      <a:lnTo>
                        <a:pt x="484" y="68"/>
                      </a:lnTo>
                      <a:lnTo>
                        <a:pt x="491" y="63"/>
                      </a:lnTo>
                      <a:lnTo>
                        <a:pt x="496" y="59"/>
                      </a:lnTo>
                      <a:lnTo>
                        <a:pt x="500" y="56"/>
                      </a:lnTo>
                      <a:lnTo>
                        <a:pt x="510" y="49"/>
                      </a:lnTo>
                      <a:lnTo>
                        <a:pt x="520" y="43"/>
                      </a:lnTo>
                      <a:lnTo>
                        <a:pt x="525" y="40"/>
                      </a:lnTo>
                      <a:lnTo>
                        <a:pt x="529" y="37"/>
                      </a:lnTo>
                      <a:lnTo>
                        <a:pt x="539" y="31"/>
                      </a:lnTo>
                      <a:lnTo>
                        <a:pt x="541" y="30"/>
                      </a:lnTo>
                      <a:lnTo>
                        <a:pt x="548" y="26"/>
                      </a:lnTo>
                      <a:lnTo>
                        <a:pt x="558" y="22"/>
                      </a:lnTo>
                      <a:lnTo>
                        <a:pt x="561" y="20"/>
                      </a:lnTo>
                      <a:lnTo>
                        <a:pt x="567" y="18"/>
                      </a:lnTo>
                      <a:lnTo>
                        <a:pt x="568" y="18"/>
                      </a:lnTo>
                      <a:lnTo>
                        <a:pt x="577" y="14"/>
                      </a:lnTo>
                      <a:lnTo>
                        <a:pt x="586" y="11"/>
                      </a:lnTo>
                      <a:lnTo>
                        <a:pt x="587" y="11"/>
                      </a:lnTo>
                      <a:lnTo>
                        <a:pt x="596" y="8"/>
                      </a:lnTo>
                      <a:lnTo>
                        <a:pt x="606" y="6"/>
                      </a:lnTo>
                      <a:lnTo>
                        <a:pt x="615" y="4"/>
                      </a:lnTo>
                      <a:lnTo>
                        <a:pt x="625" y="2"/>
                      </a:lnTo>
                      <a:lnTo>
                        <a:pt x="633" y="1"/>
                      </a:lnTo>
                      <a:lnTo>
                        <a:pt x="635" y="1"/>
                      </a:lnTo>
                      <a:lnTo>
                        <a:pt x="644" y="1"/>
                      </a:lnTo>
                      <a:lnTo>
                        <a:pt x="652" y="0"/>
                      </a:lnTo>
                      <a:lnTo>
                        <a:pt x="654" y="0"/>
                      </a:lnTo>
                      <a:lnTo>
                        <a:pt x="663" y="1"/>
                      </a:lnTo>
                      <a:lnTo>
                        <a:pt x="671" y="1"/>
                      </a:lnTo>
                      <a:lnTo>
                        <a:pt x="673" y="1"/>
                      </a:lnTo>
                      <a:lnTo>
                        <a:pt x="683" y="3"/>
                      </a:lnTo>
                      <a:lnTo>
                        <a:pt x="692" y="4"/>
                      </a:lnTo>
                      <a:lnTo>
                        <a:pt x="702" y="6"/>
                      </a:lnTo>
                      <a:lnTo>
                        <a:pt x="711" y="9"/>
                      </a:lnTo>
                      <a:lnTo>
                        <a:pt x="718" y="11"/>
                      </a:lnTo>
                      <a:lnTo>
                        <a:pt x="721" y="12"/>
                      </a:lnTo>
                      <a:lnTo>
                        <a:pt x="730" y="15"/>
                      </a:lnTo>
                      <a:lnTo>
                        <a:pt x="731" y="15"/>
                      </a:lnTo>
                      <a:lnTo>
                        <a:pt x="740" y="19"/>
                      </a:lnTo>
                      <a:lnTo>
                        <a:pt x="744" y="20"/>
                      </a:lnTo>
                      <a:lnTo>
                        <a:pt x="750" y="23"/>
                      </a:lnTo>
                      <a:lnTo>
                        <a:pt x="759" y="28"/>
                      </a:lnTo>
                      <a:lnTo>
                        <a:pt x="764" y="30"/>
                      </a:lnTo>
                      <a:lnTo>
                        <a:pt x="769" y="33"/>
                      </a:lnTo>
                      <a:lnTo>
                        <a:pt x="778" y="38"/>
                      </a:lnTo>
                      <a:lnTo>
                        <a:pt x="780" y="40"/>
                      </a:lnTo>
                      <a:lnTo>
                        <a:pt x="788" y="45"/>
                      </a:lnTo>
                      <a:lnTo>
                        <a:pt x="795" y="49"/>
                      </a:lnTo>
                      <a:lnTo>
                        <a:pt x="798" y="51"/>
                      </a:lnTo>
                      <a:lnTo>
                        <a:pt x="807" y="58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906" name="Freeform 7"/>
                <p:cNvSpPr>
                  <a:spLocks/>
                </p:cNvSpPr>
                <p:nvPr/>
              </p:nvSpPr>
              <p:spPr bwMode="auto">
                <a:xfrm>
                  <a:off x="2247" y="10367"/>
                  <a:ext cx="498" cy="963"/>
                </a:xfrm>
                <a:custGeom>
                  <a:avLst/>
                  <a:gdLst>
                    <a:gd name="T0" fmla="*/ 10 w 498"/>
                    <a:gd name="T1" fmla="*/ 7 h 963"/>
                    <a:gd name="T2" fmla="*/ 19 w 498"/>
                    <a:gd name="T3" fmla="*/ 15 h 963"/>
                    <a:gd name="T4" fmla="*/ 36 w 498"/>
                    <a:gd name="T5" fmla="*/ 29 h 963"/>
                    <a:gd name="T6" fmla="*/ 46 w 498"/>
                    <a:gd name="T7" fmla="*/ 39 h 963"/>
                    <a:gd name="T8" fmla="*/ 58 w 498"/>
                    <a:gd name="T9" fmla="*/ 51 h 963"/>
                    <a:gd name="T10" fmla="*/ 67 w 498"/>
                    <a:gd name="T11" fmla="*/ 61 h 963"/>
                    <a:gd name="T12" fmla="*/ 83 w 498"/>
                    <a:gd name="T13" fmla="*/ 77 h 963"/>
                    <a:gd name="T14" fmla="*/ 91 w 498"/>
                    <a:gd name="T15" fmla="*/ 87 h 963"/>
                    <a:gd name="T16" fmla="*/ 106 w 498"/>
                    <a:gd name="T17" fmla="*/ 105 h 963"/>
                    <a:gd name="T18" fmla="*/ 114 w 498"/>
                    <a:gd name="T19" fmla="*/ 116 h 963"/>
                    <a:gd name="T20" fmla="*/ 125 w 498"/>
                    <a:gd name="T21" fmla="*/ 130 h 963"/>
                    <a:gd name="T22" fmla="*/ 134 w 498"/>
                    <a:gd name="T23" fmla="*/ 143 h 963"/>
                    <a:gd name="T24" fmla="*/ 144 w 498"/>
                    <a:gd name="T25" fmla="*/ 156 h 963"/>
                    <a:gd name="T26" fmla="*/ 153 w 498"/>
                    <a:gd name="T27" fmla="*/ 170 h 963"/>
                    <a:gd name="T28" fmla="*/ 163 w 498"/>
                    <a:gd name="T29" fmla="*/ 185 h 963"/>
                    <a:gd name="T30" fmla="*/ 171 w 498"/>
                    <a:gd name="T31" fmla="*/ 198 h 963"/>
                    <a:gd name="T32" fmla="*/ 180 w 498"/>
                    <a:gd name="T33" fmla="*/ 212 h 963"/>
                    <a:gd name="T34" fmla="*/ 186 w 498"/>
                    <a:gd name="T35" fmla="*/ 221 h 963"/>
                    <a:gd name="T36" fmla="*/ 198 w 498"/>
                    <a:gd name="T37" fmla="*/ 240 h 963"/>
                    <a:gd name="T38" fmla="*/ 203 w 498"/>
                    <a:gd name="T39" fmla="*/ 250 h 963"/>
                    <a:gd name="T40" fmla="*/ 214 w 498"/>
                    <a:gd name="T41" fmla="*/ 269 h 963"/>
                    <a:gd name="T42" fmla="*/ 221 w 498"/>
                    <a:gd name="T43" fmla="*/ 280 h 963"/>
                    <a:gd name="T44" fmla="*/ 230 w 498"/>
                    <a:gd name="T45" fmla="*/ 298 h 963"/>
                    <a:gd name="T46" fmla="*/ 240 w 498"/>
                    <a:gd name="T47" fmla="*/ 316 h 963"/>
                    <a:gd name="T48" fmla="*/ 249 w 498"/>
                    <a:gd name="T49" fmla="*/ 334 h 963"/>
                    <a:gd name="T50" fmla="*/ 255 w 498"/>
                    <a:gd name="T51" fmla="*/ 346 h 963"/>
                    <a:gd name="T52" fmla="*/ 265 w 498"/>
                    <a:gd name="T53" fmla="*/ 365 h 963"/>
                    <a:gd name="T54" fmla="*/ 270 w 498"/>
                    <a:gd name="T55" fmla="*/ 375 h 963"/>
                    <a:gd name="T56" fmla="*/ 279 w 498"/>
                    <a:gd name="T57" fmla="*/ 394 h 963"/>
                    <a:gd name="T58" fmla="*/ 288 w 498"/>
                    <a:gd name="T59" fmla="*/ 412 h 963"/>
                    <a:gd name="T60" fmla="*/ 297 w 498"/>
                    <a:gd name="T61" fmla="*/ 432 h 963"/>
                    <a:gd name="T62" fmla="*/ 301 w 498"/>
                    <a:gd name="T63" fmla="*/ 442 h 963"/>
                    <a:gd name="T64" fmla="*/ 310 w 498"/>
                    <a:gd name="T65" fmla="*/ 461 h 963"/>
                    <a:gd name="T66" fmla="*/ 316 w 498"/>
                    <a:gd name="T67" fmla="*/ 475 h 963"/>
                    <a:gd name="T68" fmla="*/ 326 w 498"/>
                    <a:gd name="T69" fmla="*/ 497 h 963"/>
                    <a:gd name="T70" fmla="*/ 331 w 498"/>
                    <a:gd name="T71" fmla="*/ 509 h 963"/>
                    <a:gd name="T72" fmla="*/ 339 w 498"/>
                    <a:gd name="T73" fmla="*/ 528 h 963"/>
                    <a:gd name="T74" fmla="*/ 345 w 498"/>
                    <a:gd name="T75" fmla="*/ 542 h 963"/>
                    <a:gd name="T76" fmla="*/ 355 w 498"/>
                    <a:gd name="T77" fmla="*/ 565 h 963"/>
                    <a:gd name="T78" fmla="*/ 359 w 498"/>
                    <a:gd name="T79" fmla="*/ 576 h 963"/>
                    <a:gd name="T80" fmla="*/ 367 w 498"/>
                    <a:gd name="T81" fmla="*/ 595 h 963"/>
                    <a:gd name="T82" fmla="*/ 374 w 498"/>
                    <a:gd name="T83" fmla="*/ 613 h 963"/>
                    <a:gd name="T84" fmla="*/ 382 w 498"/>
                    <a:gd name="T85" fmla="*/ 633 h 963"/>
                    <a:gd name="T86" fmla="*/ 386 w 498"/>
                    <a:gd name="T87" fmla="*/ 643 h 963"/>
                    <a:gd name="T88" fmla="*/ 393 w 498"/>
                    <a:gd name="T89" fmla="*/ 663 h 963"/>
                    <a:gd name="T90" fmla="*/ 400 w 498"/>
                    <a:gd name="T91" fmla="*/ 681 h 963"/>
                    <a:gd name="T92" fmla="*/ 407 w 498"/>
                    <a:gd name="T93" fmla="*/ 700 h 963"/>
                    <a:gd name="T94" fmla="*/ 412 w 498"/>
                    <a:gd name="T95" fmla="*/ 714 h 963"/>
                    <a:gd name="T96" fmla="*/ 421 w 498"/>
                    <a:gd name="T97" fmla="*/ 739 h 963"/>
                    <a:gd name="T98" fmla="*/ 425 w 498"/>
                    <a:gd name="T99" fmla="*/ 748 h 963"/>
                    <a:gd name="T100" fmla="*/ 432 w 498"/>
                    <a:gd name="T101" fmla="*/ 767 h 963"/>
                    <a:gd name="T102" fmla="*/ 438 w 498"/>
                    <a:gd name="T103" fmla="*/ 787 h 963"/>
                    <a:gd name="T104" fmla="*/ 445 w 498"/>
                    <a:gd name="T105" fmla="*/ 806 h 963"/>
                    <a:gd name="T106" fmla="*/ 451 w 498"/>
                    <a:gd name="T107" fmla="*/ 822 h 963"/>
                    <a:gd name="T108" fmla="*/ 458 w 498"/>
                    <a:gd name="T109" fmla="*/ 844 h 963"/>
                    <a:gd name="T110" fmla="*/ 461 w 498"/>
                    <a:gd name="T111" fmla="*/ 854 h 963"/>
                    <a:gd name="T112" fmla="*/ 470 w 498"/>
                    <a:gd name="T113" fmla="*/ 878 h 963"/>
                    <a:gd name="T114" fmla="*/ 474 w 498"/>
                    <a:gd name="T115" fmla="*/ 892 h 963"/>
                    <a:gd name="T116" fmla="*/ 481 w 498"/>
                    <a:gd name="T117" fmla="*/ 911 h 963"/>
                    <a:gd name="T118" fmla="*/ 487 w 498"/>
                    <a:gd name="T119" fmla="*/ 930 h 963"/>
                    <a:gd name="T120" fmla="*/ 493 w 498"/>
                    <a:gd name="T121" fmla="*/ 949 h 96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498" h="96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0" y="7"/>
                      </a:lnTo>
                      <a:lnTo>
                        <a:pt x="14" y="10"/>
                      </a:lnTo>
                      <a:lnTo>
                        <a:pt x="19" y="15"/>
                      </a:lnTo>
                      <a:lnTo>
                        <a:pt x="25" y="20"/>
                      </a:lnTo>
                      <a:lnTo>
                        <a:pt x="29" y="23"/>
                      </a:lnTo>
                      <a:lnTo>
                        <a:pt x="36" y="29"/>
                      </a:lnTo>
                      <a:lnTo>
                        <a:pt x="38" y="32"/>
                      </a:lnTo>
                      <a:lnTo>
                        <a:pt x="46" y="39"/>
                      </a:lnTo>
                      <a:lnTo>
                        <a:pt x="48" y="41"/>
                      </a:lnTo>
                      <a:lnTo>
                        <a:pt x="56" y="49"/>
                      </a:lnTo>
                      <a:lnTo>
                        <a:pt x="58" y="51"/>
                      </a:lnTo>
                      <a:lnTo>
                        <a:pt x="65" y="58"/>
                      </a:lnTo>
                      <a:lnTo>
                        <a:pt x="67" y="61"/>
                      </a:lnTo>
                      <a:lnTo>
                        <a:pt x="74" y="68"/>
                      </a:lnTo>
                      <a:lnTo>
                        <a:pt x="77" y="71"/>
                      </a:lnTo>
                      <a:lnTo>
                        <a:pt x="83" y="77"/>
                      </a:lnTo>
                      <a:lnTo>
                        <a:pt x="86" y="82"/>
                      </a:lnTo>
                      <a:lnTo>
                        <a:pt x="91" y="87"/>
                      </a:lnTo>
                      <a:lnTo>
                        <a:pt x="96" y="93"/>
                      </a:lnTo>
                      <a:lnTo>
                        <a:pt x="99" y="97"/>
                      </a:lnTo>
                      <a:lnTo>
                        <a:pt x="106" y="105"/>
                      </a:lnTo>
                      <a:lnTo>
                        <a:pt x="107" y="106"/>
                      </a:lnTo>
                      <a:lnTo>
                        <a:pt x="114" y="116"/>
                      </a:lnTo>
                      <a:lnTo>
                        <a:pt x="115" y="117"/>
                      </a:lnTo>
                      <a:lnTo>
                        <a:pt x="121" y="125"/>
                      </a:lnTo>
                      <a:lnTo>
                        <a:pt x="125" y="130"/>
                      </a:lnTo>
                      <a:lnTo>
                        <a:pt x="129" y="135"/>
                      </a:lnTo>
                      <a:lnTo>
                        <a:pt x="134" y="143"/>
                      </a:lnTo>
                      <a:lnTo>
                        <a:pt x="136" y="144"/>
                      </a:lnTo>
                      <a:lnTo>
                        <a:pt x="142" y="154"/>
                      </a:lnTo>
                      <a:lnTo>
                        <a:pt x="144" y="156"/>
                      </a:lnTo>
                      <a:lnTo>
                        <a:pt x="149" y="164"/>
                      </a:lnTo>
                      <a:lnTo>
                        <a:pt x="153" y="170"/>
                      </a:lnTo>
                      <a:lnTo>
                        <a:pt x="155" y="173"/>
                      </a:lnTo>
                      <a:lnTo>
                        <a:pt x="162" y="183"/>
                      </a:lnTo>
                      <a:lnTo>
                        <a:pt x="163" y="185"/>
                      </a:lnTo>
                      <a:lnTo>
                        <a:pt x="168" y="192"/>
                      </a:lnTo>
                      <a:lnTo>
                        <a:pt x="171" y="198"/>
                      </a:lnTo>
                      <a:lnTo>
                        <a:pt x="173" y="200"/>
                      </a:lnTo>
                      <a:lnTo>
                        <a:pt x="174" y="202"/>
                      </a:lnTo>
                      <a:lnTo>
                        <a:pt x="180" y="212"/>
                      </a:lnTo>
                      <a:lnTo>
                        <a:pt x="182" y="215"/>
                      </a:lnTo>
                      <a:lnTo>
                        <a:pt x="186" y="221"/>
                      </a:lnTo>
                      <a:lnTo>
                        <a:pt x="192" y="231"/>
                      </a:lnTo>
                      <a:lnTo>
                        <a:pt x="198" y="240"/>
                      </a:lnTo>
                      <a:lnTo>
                        <a:pt x="201" y="247"/>
                      </a:lnTo>
                      <a:lnTo>
                        <a:pt x="202" y="247"/>
                      </a:lnTo>
                      <a:lnTo>
                        <a:pt x="203" y="250"/>
                      </a:lnTo>
                      <a:lnTo>
                        <a:pt x="209" y="259"/>
                      </a:lnTo>
                      <a:lnTo>
                        <a:pt x="211" y="263"/>
                      </a:lnTo>
                      <a:lnTo>
                        <a:pt x="214" y="269"/>
                      </a:lnTo>
                      <a:lnTo>
                        <a:pt x="220" y="279"/>
                      </a:lnTo>
                      <a:lnTo>
                        <a:pt x="221" y="280"/>
                      </a:lnTo>
                      <a:lnTo>
                        <a:pt x="225" y="288"/>
                      </a:lnTo>
                      <a:lnTo>
                        <a:pt x="230" y="298"/>
                      </a:lnTo>
                      <a:lnTo>
                        <a:pt x="235" y="307"/>
                      </a:lnTo>
                      <a:lnTo>
                        <a:pt x="240" y="316"/>
                      </a:lnTo>
                      <a:lnTo>
                        <a:pt x="240" y="317"/>
                      </a:lnTo>
                      <a:lnTo>
                        <a:pt x="245" y="327"/>
                      </a:lnTo>
                      <a:lnTo>
                        <a:pt x="249" y="334"/>
                      </a:lnTo>
                      <a:lnTo>
                        <a:pt x="250" y="336"/>
                      </a:lnTo>
                      <a:lnTo>
                        <a:pt x="255" y="346"/>
                      </a:lnTo>
                      <a:lnTo>
                        <a:pt x="259" y="353"/>
                      </a:lnTo>
                      <a:lnTo>
                        <a:pt x="260" y="355"/>
                      </a:lnTo>
                      <a:lnTo>
                        <a:pt x="265" y="365"/>
                      </a:lnTo>
                      <a:lnTo>
                        <a:pt x="269" y="372"/>
                      </a:lnTo>
                      <a:lnTo>
                        <a:pt x="270" y="374"/>
                      </a:lnTo>
                      <a:lnTo>
                        <a:pt x="270" y="375"/>
                      </a:lnTo>
                      <a:lnTo>
                        <a:pt x="274" y="384"/>
                      </a:lnTo>
                      <a:lnTo>
                        <a:pt x="278" y="392"/>
                      </a:lnTo>
                      <a:lnTo>
                        <a:pt x="279" y="394"/>
                      </a:lnTo>
                      <a:lnTo>
                        <a:pt x="284" y="403"/>
                      </a:lnTo>
                      <a:lnTo>
                        <a:pt x="288" y="412"/>
                      </a:lnTo>
                      <a:lnTo>
                        <a:pt x="288" y="413"/>
                      </a:lnTo>
                      <a:lnTo>
                        <a:pt x="293" y="422"/>
                      </a:lnTo>
                      <a:lnTo>
                        <a:pt x="297" y="432"/>
                      </a:lnTo>
                      <a:lnTo>
                        <a:pt x="297" y="433"/>
                      </a:lnTo>
                      <a:lnTo>
                        <a:pt x="301" y="442"/>
                      </a:lnTo>
                      <a:lnTo>
                        <a:pt x="306" y="451"/>
                      </a:lnTo>
                      <a:lnTo>
                        <a:pt x="307" y="454"/>
                      </a:lnTo>
                      <a:lnTo>
                        <a:pt x="310" y="461"/>
                      </a:lnTo>
                      <a:lnTo>
                        <a:pt x="314" y="470"/>
                      </a:lnTo>
                      <a:lnTo>
                        <a:pt x="316" y="475"/>
                      </a:lnTo>
                      <a:lnTo>
                        <a:pt x="319" y="480"/>
                      </a:lnTo>
                      <a:lnTo>
                        <a:pt x="323" y="489"/>
                      </a:lnTo>
                      <a:lnTo>
                        <a:pt x="323" y="490"/>
                      </a:lnTo>
                      <a:lnTo>
                        <a:pt x="326" y="497"/>
                      </a:lnTo>
                      <a:lnTo>
                        <a:pt x="327" y="499"/>
                      </a:lnTo>
                      <a:lnTo>
                        <a:pt x="331" y="509"/>
                      </a:lnTo>
                      <a:lnTo>
                        <a:pt x="335" y="518"/>
                      </a:lnTo>
                      <a:lnTo>
                        <a:pt x="336" y="519"/>
                      </a:lnTo>
                      <a:lnTo>
                        <a:pt x="339" y="528"/>
                      </a:lnTo>
                      <a:lnTo>
                        <a:pt x="343" y="537"/>
                      </a:lnTo>
                      <a:lnTo>
                        <a:pt x="345" y="542"/>
                      </a:lnTo>
                      <a:lnTo>
                        <a:pt x="347" y="547"/>
                      </a:lnTo>
                      <a:lnTo>
                        <a:pt x="351" y="557"/>
                      </a:lnTo>
                      <a:lnTo>
                        <a:pt x="355" y="565"/>
                      </a:lnTo>
                      <a:lnTo>
                        <a:pt x="355" y="566"/>
                      </a:lnTo>
                      <a:lnTo>
                        <a:pt x="359" y="576"/>
                      </a:lnTo>
                      <a:lnTo>
                        <a:pt x="363" y="585"/>
                      </a:lnTo>
                      <a:lnTo>
                        <a:pt x="364" y="589"/>
                      </a:lnTo>
                      <a:lnTo>
                        <a:pt x="367" y="595"/>
                      </a:lnTo>
                      <a:lnTo>
                        <a:pt x="370" y="604"/>
                      </a:lnTo>
                      <a:lnTo>
                        <a:pt x="371" y="605"/>
                      </a:lnTo>
                      <a:lnTo>
                        <a:pt x="374" y="613"/>
                      </a:lnTo>
                      <a:lnTo>
                        <a:pt x="374" y="614"/>
                      </a:lnTo>
                      <a:lnTo>
                        <a:pt x="378" y="624"/>
                      </a:lnTo>
                      <a:lnTo>
                        <a:pt x="382" y="633"/>
                      </a:lnTo>
                      <a:lnTo>
                        <a:pt x="384" y="638"/>
                      </a:lnTo>
                      <a:lnTo>
                        <a:pt x="386" y="643"/>
                      </a:lnTo>
                      <a:lnTo>
                        <a:pt x="389" y="652"/>
                      </a:lnTo>
                      <a:lnTo>
                        <a:pt x="393" y="662"/>
                      </a:lnTo>
                      <a:lnTo>
                        <a:pt x="393" y="663"/>
                      </a:lnTo>
                      <a:lnTo>
                        <a:pt x="396" y="672"/>
                      </a:lnTo>
                      <a:lnTo>
                        <a:pt x="400" y="681"/>
                      </a:lnTo>
                      <a:lnTo>
                        <a:pt x="403" y="688"/>
                      </a:lnTo>
                      <a:lnTo>
                        <a:pt x="404" y="691"/>
                      </a:lnTo>
                      <a:lnTo>
                        <a:pt x="407" y="700"/>
                      </a:lnTo>
                      <a:lnTo>
                        <a:pt x="411" y="710"/>
                      </a:lnTo>
                      <a:lnTo>
                        <a:pt x="412" y="714"/>
                      </a:lnTo>
                      <a:lnTo>
                        <a:pt x="414" y="719"/>
                      </a:lnTo>
                      <a:lnTo>
                        <a:pt x="414" y="720"/>
                      </a:lnTo>
                      <a:lnTo>
                        <a:pt x="418" y="729"/>
                      </a:lnTo>
                      <a:lnTo>
                        <a:pt x="421" y="739"/>
                      </a:lnTo>
                      <a:lnTo>
                        <a:pt x="422" y="740"/>
                      </a:lnTo>
                      <a:lnTo>
                        <a:pt x="425" y="748"/>
                      </a:lnTo>
                      <a:lnTo>
                        <a:pt x="428" y="758"/>
                      </a:lnTo>
                      <a:lnTo>
                        <a:pt x="431" y="767"/>
                      </a:lnTo>
                      <a:lnTo>
                        <a:pt x="432" y="767"/>
                      </a:lnTo>
                      <a:lnTo>
                        <a:pt x="435" y="777"/>
                      </a:lnTo>
                      <a:lnTo>
                        <a:pt x="438" y="787"/>
                      </a:lnTo>
                      <a:lnTo>
                        <a:pt x="441" y="794"/>
                      </a:lnTo>
                      <a:lnTo>
                        <a:pt x="442" y="796"/>
                      </a:lnTo>
                      <a:lnTo>
                        <a:pt x="445" y="806"/>
                      </a:lnTo>
                      <a:lnTo>
                        <a:pt x="448" y="815"/>
                      </a:lnTo>
                      <a:lnTo>
                        <a:pt x="451" y="822"/>
                      </a:lnTo>
                      <a:lnTo>
                        <a:pt x="452" y="825"/>
                      </a:lnTo>
                      <a:lnTo>
                        <a:pt x="455" y="834"/>
                      </a:lnTo>
                      <a:lnTo>
                        <a:pt x="455" y="835"/>
                      </a:lnTo>
                      <a:lnTo>
                        <a:pt x="458" y="844"/>
                      </a:lnTo>
                      <a:lnTo>
                        <a:pt x="460" y="850"/>
                      </a:lnTo>
                      <a:lnTo>
                        <a:pt x="461" y="854"/>
                      </a:lnTo>
                      <a:lnTo>
                        <a:pt x="465" y="863"/>
                      </a:lnTo>
                      <a:lnTo>
                        <a:pt x="468" y="873"/>
                      </a:lnTo>
                      <a:lnTo>
                        <a:pt x="470" y="878"/>
                      </a:lnTo>
                      <a:lnTo>
                        <a:pt x="470" y="879"/>
                      </a:lnTo>
                      <a:lnTo>
                        <a:pt x="471" y="882"/>
                      </a:lnTo>
                      <a:lnTo>
                        <a:pt x="474" y="892"/>
                      </a:lnTo>
                      <a:lnTo>
                        <a:pt x="477" y="901"/>
                      </a:lnTo>
                      <a:lnTo>
                        <a:pt x="477" y="902"/>
                      </a:lnTo>
                      <a:lnTo>
                        <a:pt x="479" y="908"/>
                      </a:lnTo>
                      <a:lnTo>
                        <a:pt x="481" y="911"/>
                      </a:lnTo>
                      <a:lnTo>
                        <a:pt x="484" y="921"/>
                      </a:lnTo>
                      <a:lnTo>
                        <a:pt x="487" y="930"/>
                      </a:lnTo>
                      <a:lnTo>
                        <a:pt x="489" y="937"/>
                      </a:lnTo>
                      <a:lnTo>
                        <a:pt x="490" y="940"/>
                      </a:lnTo>
                      <a:lnTo>
                        <a:pt x="493" y="949"/>
                      </a:lnTo>
                      <a:lnTo>
                        <a:pt x="493" y="950"/>
                      </a:lnTo>
                      <a:lnTo>
                        <a:pt x="496" y="959"/>
                      </a:lnTo>
                      <a:lnTo>
                        <a:pt x="498" y="96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7901" name="Line 8"/>
              <p:cNvSpPr>
                <a:spLocks noChangeShapeType="1"/>
              </p:cNvSpPr>
              <p:nvPr/>
            </p:nvSpPr>
            <p:spPr bwMode="auto">
              <a:xfrm>
                <a:off x="1658" y="10309"/>
                <a:ext cx="77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2" name="Line 9"/>
              <p:cNvSpPr>
                <a:spLocks noChangeShapeType="1"/>
              </p:cNvSpPr>
              <p:nvPr/>
            </p:nvSpPr>
            <p:spPr bwMode="auto">
              <a:xfrm>
                <a:off x="1236" y="11034"/>
                <a:ext cx="182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3" name="Line 10"/>
              <p:cNvSpPr>
                <a:spLocks noChangeShapeType="1"/>
              </p:cNvSpPr>
              <p:nvPr/>
            </p:nvSpPr>
            <p:spPr bwMode="auto">
              <a:xfrm flipV="1">
                <a:off x="2092" y="10008"/>
                <a:ext cx="0" cy="15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4" name="Line 11"/>
              <p:cNvSpPr>
                <a:spLocks noChangeShapeType="1"/>
              </p:cNvSpPr>
              <p:nvPr/>
            </p:nvSpPr>
            <p:spPr bwMode="auto">
              <a:xfrm flipV="1">
                <a:off x="1658" y="9951"/>
                <a:ext cx="0" cy="15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37896" name="对象 5"/>
            <p:cNvGraphicFramePr>
              <a:graphicFrameLocks noChangeAspect="1"/>
            </p:cNvGraphicFramePr>
            <p:nvPr/>
          </p:nvGraphicFramePr>
          <p:xfrm>
            <a:off x="1652" y="11006"/>
            <a:ext cx="218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32" name="Equation" r:id="rId3" imgW="152268" imgH="164957" progId="Equation.DSMT4">
                    <p:embed/>
                  </p:oleObj>
                </mc:Choice>
                <mc:Fallback>
                  <p:oleObj name="Equation" r:id="rId3" imgW="152268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2" y="11006"/>
                          <a:ext cx="218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7" name="对象 9"/>
            <p:cNvGraphicFramePr>
              <a:graphicFrameLocks noChangeAspect="1"/>
            </p:cNvGraphicFramePr>
            <p:nvPr/>
          </p:nvGraphicFramePr>
          <p:xfrm>
            <a:off x="2968" y="11046"/>
            <a:ext cx="178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33" name="Equation" r:id="rId5" imgW="114102" imgH="126780" progId="Equation.DSMT4">
                    <p:embed/>
                  </p:oleObj>
                </mc:Choice>
                <mc:Fallback>
                  <p:oleObj name="Equation" r:id="rId5" imgW="114102" imgH="126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8" y="11046"/>
                          <a:ext cx="178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8" name="对象 11"/>
            <p:cNvGraphicFramePr>
              <a:graphicFrameLocks noChangeAspect="1"/>
            </p:cNvGraphicFramePr>
            <p:nvPr/>
          </p:nvGraphicFramePr>
          <p:xfrm>
            <a:off x="1478" y="9855"/>
            <a:ext cx="19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34" name="Equation" r:id="rId7" imgW="126835" imgH="152202" progId="Equation.DSMT4">
                    <p:embed/>
                  </p:oleObj>
                </mc:Choice>
                <mc:Fallback>
                  <p:oleObj name="Equation" r:id="rId7" imgW="126835" imgH="15220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8" y="9855"/>
                          <a:ext cx="19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9" name="对象 12"/>
            <p:cNvGraphicFramePr>
              <a:graphicFrameLocks noChangeAspect="1"/>
            </p:cNvGraphicFramePr>
            <p:nvPr/>
          </p:nvGraphicFramePr>
          <p:xfrm>
            <a:off x="1480" y="10184"/>
            <a:ext cx="17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35" name="Equation" r:id="rId9" imgW="114151" imgH="152202" progId="Equation.DSMT4">
                    <p:embed/>
                  </p:oleObj>
                </mc:Choice>
                <mc:Fallback>
                  <p:oleObj name="Equation" r:id="rId9" imgW="114151" imgH="15220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0184"/>
                          <a:ext cx="17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20"/>
              <p:cNvSpPr txBox="1">
                <a:spLocks noChangeArrowheads="1"/>
              </p:cNvSpPr>
              <p:nvPr/>
            </p:nvSpPr>
            <p:spPr bwMode="auto">
              <a:xfrm>
                <a:off x="2012263" y="1821379"/>
                <a:ext cx="213422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③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</m:oMath>
                </a14:m>
                <a:endParaRPr lang="zh-CN" altLang="en-US" sz="2400" b="1" i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9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2263" y="1821379"/>
                <a:ext cx="213422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4286" t="-14474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4"/>
              <p:cNvSpPr>
                <a:spLocks noChangeArrowheads="1"/>
              </p:cNvSpPr>
              <p:nvPr/>
            </p:nvSpPr>
            <p:spPr bwMode="auto">
              <a:xfrm>
                <a:off x="1095460" y="2907285"/>
                <a:ext cx="8229620" cy="2807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分析：</a:t>
                </a:r>
                <a:endParaRPr lang="en-US" altLang="zh-CN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由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题意一元二次方程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zh-CN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没有实数根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即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</m:oMath>
                </a14:m>
                <a:r>
                  <a:rPr lang="zh-CN" altLang="zh-CN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没有实数根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则二次函数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与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zh-CN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没有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公共点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∴</a:t>
                </a:r>
                <a:r>
                  <a:rPr lang="en-US" altLang="zh-CN" sz="2400" b="1" dirty="0">
                    <a:solidFill>
                      <a:schemeClr val="tx1"/>
                    </a:solidFill>
                    <a:ea typeface="宋体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rgbClr val="FF33CC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</m:oMath>
                </a14:m>
                <a:endParaRPr lang="en-US" altLang="zh-CN" sz="2400" b="1" dirty="0">
                  <a:solidFill>
                    <a:srgbClr val="FF33CC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0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5460" y="2907285"/>
                <a:ext cx="8229620" cy="2807797"/>
              </a:xfrm>
              <a:prstGeom prst="rect">
                <a:avLst/>
              </a:prstGeom>
              <a:blipFill>
                <a:blip r:embed="rId12"/>
                <a:stretch>
                  <a:fillRect l="-1185" t="-173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9116668" y="2401888"/>
            <a:ext cx="1652588" cy="0"/>
          </a:xfrm>
          <a:prstGeom prst="line">
            <a:avLst/>
          </a:prstGeom>
          <a:ln w="19050">
            <a:solidFill>
              <a:srgbClr val="FF33CC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0725635" y="2172557"/>
                <a:ext cx="9557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spcBef>
                    <a:spcPts val="1440"/>
                  </a:spcBef>
                  <a:buClr>
                    <a:schemeClr val="hlink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FF33CC"/>
                          </a:solidFill>
                          <a:latin typeface="Cambria Math"/>
                          <a:ea typeface="宋体" pitchFamily="2" charset="-122"/>
                        </a:rPr>
                        <m:t>𝒚</m:t>
                      </m:r>
                      <m:r>
                        <a:rPr lang="en-US" altLang="zh-CN" b="1" i="1" smtClean="0">
                          <a:solidFill>
                            <a:srgbClr val="FF33CC"/>
                          </a:solidFill>
                          <a:latin typeface="Cambria Math"/>
                          <a:ea typeface="宋体" pitchFamily="2" charset="-122"/>
                        </a:rPr>
                        <m:t>=</m:t>
                      </m:r>
                      <m:r>
                        <a:rPr lang="en-US" altLang="zh-CN" b="1" i="1" smtClean="0">
                          <a:solidFill>
                            <a:srgbClr val="FF33CC"/>
                          </a:solidFill>
                          <a:latin typeface="Cambria Math"/>
                          <a:ea typeface="宋体" pitchFamily="2" charset="-122"/>
                        </a:rPr>
                        <m:t>𝒎</m:t>
                      </m:r>
                    </m:oMath>
                  </m:oMathPara>
                </a14:m>
                <a:endParaRPr lang="en-US" altLang="zh-CN" b="1" dirty="0">
                  <a:solidFill>
                    <a:srgbClr val="FF33CC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5635" y="2172557"/>
                <a:ext cx="955711" cy="369332"/>
              </a:xfrm>
              <a:prstGeom prst="rect">
                <a:avLst/>
              </a:prstGeom>
              <a:blipFill rotWithShape="1">
                <a:blip r:embed="rId1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552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843" name="Text Box 20"/>
              <p:cNvSpPr txBox="1">
                <a:spLocks noChangeArrowheads="1"/>
              </p:cNvSpPr>
              <p:nvPr/>
            </p:nvSpPr>
            <p:spPr bwMode="auto">
              <a:xfrm>
                <a:off x="1590537" y="2247720"/>
                <a:ext cx="8612396" cy="2333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  <a:ea typeface="方正舒体" pitchFamily="2" charset="-122"/>
                  </a:defRPr>
                </a:lvl9pPr>
              </a:lstStyle>
              <a:p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itchFamily="2" charset="-122"/>
                    <a:ea typeface="宋体" pitchFamily="2" charset="-122"/>
                  </a:rPr>
                  <a:t>6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已知二次函数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𝒚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的图象如图所示，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且关于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𝒙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的一元二次方程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𝒃𝒙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没有实数根，</a:t>
                </a:r>
                <a:endPara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有下列结论：</a:t>
                </a: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𝒃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/>
                            <a:ea typeface="宋体" pitchFamily="2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−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𝟒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②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𝒂𝒃𝒄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③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𝐦</m:t>
                    </m:r>
                    <m:r>
                      <a:rPr lang="en-US" altLang="zh-CN" sz="2400" b="1" i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&gt;</m:t>
                    </m:r>
                    <m:r>
                      <a:rPr lang="en-US" altLang="zh-CN" sz="2400" b="1" i="0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/>
                        <a:ea typeface="宋体" pitchFamily="2" charset="-122"/>
                      </a:rPr>
                      <m:t> </m:t>
                    </m:r>
                  </m:oMath>
                </a14:m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．</a:t>
                </a: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其中，正确结论的个数是</a:t>
                </a:r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     ）</a:t>
                </a:r>
                <a:endParaRPr lang="zh-CN" altLang="zh-CN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A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0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B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1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C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2  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D</a:t>
                </a:r>
                <a:r>
                  <a:rPr lang="zh-CN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3 </a:t>
                </a:r>
                <a:endPara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35843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0537" y="2247720"/>
                <a:ext cx="8612396" cy="2333331"/>
              </a:xfrm>
              <a:prstGeom prst="rect">
                <a:avLst/>
              </a:prstGeom>
              <a:blipFill rotWithShape="1">
                <a:blip r:embed="rId3"/>
                <a:stretch>
                  <a:fillRect l="-1132" t="-2618" b="-52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2"/>
          <p:cNvGrpSpPr>
            <a:grpSpLocks noChangeAspect="1"/>
          </p:cNvGrpSpPr>
          <p:nvPr/>
        </p:nvGrpSpPr>
        <p:grpSpPr bwMode="auto">
          <a:xfrm>
            <a:off x="9596328" y="2286364"/>
            <a:ext cx="2690813" cy="2684463"/>
            <a:chOff x="1140" y="9855"/>
            <a:chExt cx="2263" cy="2256"/>
          </a:xfrm>
        </p:grpSpPr>
        <p:sp>
          <p:nvSpPr>
            <p:cNvPr id="45" name="AutoShape 3"/>
            <p:cNvSpPr>
              <a:spLocks noChangeAspect="1" noChangeArrowheads="1"/>
            </p:cNvSpPr>
            <p:nvPr/>
          </p:nvSpPr>
          <p:spPr bwMode="auto">
            <a:xfrm>
              <a:off x="1140" y="9855"/>
              <a:ext cx="2263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方正舒体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6" name="Group 4"/>
            <p:cNvGrpSpPr>
              <a:grpSpLocks/>
            </p:cNvGrpSpPr>
            <p:nvPr/>
          </p:nvGrpSpPr>
          <p:grpSpPr bwMode="auto">
            <a:xfrm>
              <a:off x="1236" y="9951"/>
              <a:ext cx="1821" cy="1581"/>
              <a:chOff x="1236" y="9951"/>
              <a:chExt cx="1821" cy="1581"/>
            </a:xfrm>
          </p:grpSpPr>
          <p:grpSp>
            <p:nvGrpSpPr>
              <p:cNvPr id="51" name="Group 5"/>
              <p:cNvGrpSpPr>
                <a:grpSpLocks/>
              </p:cNvGrpSpPr>
              <p:nvPr/>
            </p:nvGrpSpPr>
            <p:grpSpPr bwMode="auto">
              <a:xfrm>
                <a:off x="1440" y="10309"/>
                <a:ext cx="1305" cy="1022"/>
                <a:chOff x="1440" y="10309"/>
                <a:chExt cx="1305" cy="1022"/>
              </a:xfrm>
            </p:grpSpPr>
            <p:sp>
              <p:nvSpPr>
                <p:cNvPr id="56" name="Freeform 6"/>
                <p:cNvSpPr>
                  <a:spLocks/>
                </p:cNvSpPr>
                <p:nvPr/>
              </p:nvSpPr>
              <p:spPr bwMode="auto">
                <a:xfrm>
                  <a:off x="1440" y="10309"/>
                  <a:ext cx="807" cy="1022"/>
                </a:xfrm>
                <a:custGeom>
                  <a:avLst/>
                  <a:gdLst>
                    <a:gd name="T0" fmla="*/ 5 w 807"/>
                    <a:gd name="T1" fmla="*/ 1007 h 1022"/>
                    <a:gd name="T2" fmla="*/ 14 w 807"/>
                    <a:gd name="T3" fmla="*/ 979 h 1022"/>
                    <a:gd name="T4" fmla="*/ 21 w 807"/>
                    <a:gd name="T5" fmla="*/ 957 h 1022"/>
                    <a:gd name="T6" fmla="*/ 31 w 807"/>
                    <a:gd name="T7" fmla="*/ 928 h 1022"/>
                    <a:gd name="T8" fmla="*/ 40 w 807"/>
                    <a:gd name="T9" fmla="*/ 902 h 1022"/>
                    <a:gd name="T10" fmla="*/ 49 w 807"/>
                    <a:gd name="T11" fmla="*/ 873 h 1022"/>
                    <a:gd name="T12" fmla="*/ 56 w 807"/>
                    <a:gd name="T13" fmla="*/ 854 h 1022"/>
                    <a:gd name="T14" fmla="*/ 66 w 807"/>
                    <a:gd name="T15" fmla="*/ 825 h 1022"/>
                    <a:gd name="T16" fmla="*/ 73 w 807"/>
                    <a:gd name="T17" fmla="*/ 806 h 1022"/>
                    <a:gd name="T18" fmla="*/ 84 w 807"/>
                    <a:gd name="T19" fmla="*/ 778 h 1022"/>
                    <a:gd name="T20" fmla="*/ 91 w 807"/>
                    <a:gd name="T21" fmla="*/ 758 h 1022"/>
                    <a:gd name="T22" fmla="*/ 101 w 807"/>
                    <a:gd name="T23" fmla="*/ 730 h 1022"/>
                    <a:gd name="T24" fmla="*/ 109 w 807"/>
                    <a:gd name="T25" fmla="*/ 710 h 1022"/>
                    <a:gd name="T26" fmla="*/ 120 w 807"/>
                    <a:gd name="T27" fmla="*/ 682 h 1022"/>
                    <a:gd name="T28" fmla="*/ 127 w 807"/>
                    <a:gd name="T29" fmla="*/ 662 h 1022"/>
                    <a:gd name="T30" fmla="*/ 139 w 807"/>
                    <a:gd name="T31" fmla="*/ 634 h 1022"/>
                    <a:gd name="T32" fmla="*/ 147 w 807"/>
                    <a:gd name="T33" fmla="*/ 615 h 1022"/>
                    <a:gd name="T34" fmla="*/ 159 w 807"/>
                    <a:gd name="T35" fmla="*/ 586 h 1022"/>
                    <a:gd name="T36" fmla="*/ 167 w 807"/>
                    <a:gd name="T37" fmla="*/ 567 h 1022"/>
                    <a:gd name="T38" fmla="*/ 179 w 807"/>
                    <a:gd name="T39" fmla="*/ 538 h 1022"/>
                    <a:gd name="T40" fmla="*/ 188 w 807"/>
                    <a:gd name="T41" fmla="*/ 519 h 1022"/>
                    <a:gd name="T42" fmla="*/ 201 w 807"/>
                    <a:gd name="T43" fmla="*/ 490 h 1022"/>
                    <a:gd name="T44" fmla="*/ 210 w 807"/>
                    <a:gd name="T45" fmla="*/ 471 h 1022"/>
                    <a:gd name="T46" fmla="*/ 222 w 807"/>
                    <a:gd name="T47" fmla="*/ 444 h 1022"/>
                    <a:gd name="T48" fmla="*/ 232 w 807"/>
                    <a:gd name="T49" fmla="*/ 425 h 1022"/>
                    <a:gd name="T50" fmla="*/ 243 w 807"/>
                    <a:gd name="T51" fmla="*/ 404 h 1022"/>
                    <a:gd name="T52" fmla="*/ 252 w 807"/>
                    <a:gd name="T53" fmla="*/ 385 h 1022"/>
                    <a:gd name="T54" fmla="*/ 268 w 807"/>
                    <a:gd name="T55" fmla="*/ 356 h 1022"/>
                    <a:gd name="T56" fmla="*/ 278 w 807"/>
                    <a:gd name="T57" fmla="*/ 337 h 1022"/>
                    <a:gd name="T58" fmla="*/ 290 w 807"/>
                    <a:gd name="T59" fmla="*/ 316 h 1022"/>
                    <a:gd name="T60" fmla="*/ 300 w 807"/>
                    <a:gd name="T61" fmla="*/ 298 h 1022"/>
                    <a:gd name="T62" fmla="*/ 318 w 807"/>
                    <a:gd name="T63" fmla="*/ 270 h 1022"/>
                    <a:gd name="T64" fmla="*/ 326 w 807"/>
                    <a:gd name="T65" fmla="*/ 256 h 1022"/>
                    <a:gd name="T66" fmla="*/ 337 w 807"/>
                    <a:gd name="T67" fmla="*/ 238 h 1022"/>
                    <a:gd name="T68" fmla="*/ 349 w 807"/>
                    <a:gd name="T69" fmla="*/ 222 h 1022"/>
                    <a:gd name="T70" fmla="*/ 366 w 807"/>
                    <a:gd name="T71" fmla="*/ 197 h 1022"/>
                    <a:gd name="T72" fmla="*/ 376 w 807"/>
                    <a:gd name="T73" fmla="*/ 183 h 1022"/>
                    <a:gd name="T74" fmla="*/ 395 w 807"/>
                    <a:gd name="T75" fmla="*/ 159 h 1022"/>
                    <a:gd name="T76" fmla="*/ 407 w 807"/>
                    <a:gd name="T77" fmla="*/ 145 h 1022"/>
                    <a:gd name="T78" fmla="*/ 424 w 807"/>
                    <a:gd name="T79" fmla="*/ 126 h 1022"/>
                    <a:gd name="T80" fmla="*/ 442 w 807"/>
                    <a:gd name="T81" fmla="*/ 107 h 1022"/>
                    <a:gd name="T82" fmla="*/ 462 w 807"/>
                    <a:gd name="T83" fmla="*/ 88 h 1022"/>
                    <a:gd name="T84" fmla="*/ 473 w 807"/>
                    <a:gd name="T85" fmla="*/ 78 h 1022"/>
                    <a:gd name="T86" fmla="*/ 496 w 807"/>
                    <a:gd name="T87" fmla="*/ 59 h 1022"/>
                    <a:gd name="T88" fmla="*/ 510 w 807"/>
                    <a:gd name="T89" fmla="*/ 49 h 1022"/>
                    <a:gd name="T90" fmla="*/ 539 w 807"/>
                    <a:gd name="T91" fmla="*/ 31 h 1022"/>
                    <a:gd name="T92" fmla="*/ 558 w 807"/>
                    <a:gd name="T93" fmla="*/ 22 h 1022"/>
                    <a:gd name="T94" fmla="*/ 586 w 807"/>
                    <a:gd name="T95" fmla="*/ 11 h 1022"/>
                    <a:gd name="T96" fmla="*/ 606 w 807"/>
                    <a:gd name="T97" fmla="*/ 6 h 1022"/>
                    <a:gd name="T98" fmla="*/ 635 w 807"/>
                    <a:gd name="T99" fmla="*/ 1 h 1022"/>
                    <a:gd name="T100" fmla="*/ 654 w 807"/>
                    <a:gd name="T101" fmla="*/ 0 h 1022"/>
                    <a:gd name="T102" fmla="*/ 683 w 807"/>
                    <a:gd name="T103" fmla="*/ 3 h 1022"/>
                    <a:gd name="T104" fmla="*/ 711 w 807"/>
                    <a:gd name="T105" fmla="*/ 9 h 1022"/>
                    <a:gd name="T106" fmla="*/ 740 w 807"/>
                    <a:gd name="T107" fmla="*/ 19 h 1022"/>
                    <a:gd name="T108" fmla="*/ 759 w 807"/>
                    <a:gd name="T109" fmla="*/ 28 h 1022"/>
                    <a:gd name="T110" fmla="*/ 780 w 807"/>
                    <a:gd name="T111" fmla="*/ 40 h 1022"/>
                    <a:gd name="T112" fmla="*/ 798 w 807"/>
                    <a:gd name="T113" fmla="*/ 51 h 102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807" h="1022">
                      <a:moveTo>
                        <a:pt x="0" y="1022"/>
                      </a:moveTo>
                      <a:lnTo>
                        <a:pt x="2" y="1017"/>
                      </a:lnTo>
                      <a:lnTo>
                        <a:pt x="2" y="1016"/>
                      </a:lnTo>
                      <a:lnTo>
                        <a:pt x="5" y="1007"/>
                      </a:lnTo>
                      <a:lnTo>
                        <a:pt x="8" y="998"/>
                      </a:lnTo>
                      <a:lnTo>
                        <a:pt x="11" y="988"/>
                      </a:lnTo>
                      <a:lnTo>
                        <a:pt x="12" y="986"/>
                      </a:lnTo>
                      <a:lnTo>
                        <a:pt x="14" y="979"/>
                      </a:lnTo>
                      <a:lnTo>
                        <a:pt x="17" y="969"/>
                      </a:lnTo>
                      <a:lnTo>
                        <a:pt x="20" y="960"/>
                      </a:lnTo>
                      <a:lnTo>
                        <a:pt x="20" y="959"/>
                      </a:lnTo>
                      <a:lnTo>
                        <a:pt x="21" y="957"/>
                      </a:lnTo>
                      <a:lnTo>
                        <a:pt x="24" y="950"/>
                      </a:lnTo>
                      <a:lnTo>
                        <a:pt x="27" y="940"/>
                      </a:lnTo>
                      <a:lnTo>
                        <a:pt x="30" y="931"/>
                      </a:lnTo>
                      <a:lnTo>
                        <a:pt x="31" y="928"/>
                      </a:lnTo>
                      <a:lnTo>
                        <a:pt x="33" y="921"/>
                      </a:lnTo>
                      <a:lnTo>
                        <a:pt x="36" y="912"/>
                      </a:lnTo>
                      <a:lnTo>
                        <a:pt x="40" y="902"/>
                      </a:lnTo>
                      <a:lnTo>
                        <a:pt x="40" y="900"/>
                      </a:lnTo>
                      <a:lnTo>
                        <a:pt x="43" y="893"/>
                      </a:lnTo>
                      <a:lnTo>
                        <a:pt x="43" y="892"/>
                      </a:lnTo>
                      <a:lnTo>
                        <a:pt x="46" y="883"/>
                      </a:lnTo>
                      <a:lnTo>
                        <a:pt x="49" y="873"/>
                      </a:lnTo>
                      <a:lnTo>
                        <a:pt x="50" y="872"/>
                      </a:lnTo>
                      <a:lnTo>
                        <a:pt x="53" y="864"/>
                      </a:lnTo>
                      <a:lnTo>
                        <a:pt x="56" y="854"/>
                      </a:lnTo>
                      <a:lnTo>
                        <a:pt x="59" y="845"/>
                      </a:lnTo>
                      <a:lnTo>
                        <a:pt x="59" y="844"/>
                      </a:lnTo>
                      <a:lnTo>
                        <a:pt x="63" y="835"/>
                      </a:lnTo>
                      <a:lnTo>
                        <a:pt x="66" y="825"/>
                      </a:lnTo>
                      <a:lnTo>
                        <a:pt x="69" y="817"/>
                      </a:lnTo>
                      <a:lnTo>
                        <a:pt x="70" y="816"/>
                      </a:lnTo>
                      <a:lnTo>
                        <a:pt x="73" y="806"/>
                      </a:lnTo>
                      <a:lnTo>
                        <a:pt x="77" y="797"/>
                      </a:lnTo>
                      <a:lnTo>
                        <a:pt x="79" y="791"/>
                      </a:lnTo>
                      <a:lnTo>
                        <a:pt x="80" y="787"/>
                      </a:lnTo>
                      <a:lnTo>
                        <a:pt x="84" y="778"/>
                      </a:lnTo>
                      <a:lnTo>
                        <a:pt x="84" y="777"/>
                      </a:lnTo>
                      <a:lnTo>
                        <a:pt x="87" y="768"/>
                      </a:lnTo>
                      <a:lnTo>
                        <a:pt x="88" y="764"/>
                      </a:lnTo>
                      <a:lnTo>
                        <a:pt x="91" y="758"/>
                      </a:lnTo>
                      <a:lnTo>
                        <a:pt x="94" y="749"/>
                      </a:lnTo>
                      <a:lnTo>
                        <a:pt x="98" y="739"/>
                      </a:lnTo>
                      <a:lnTo>
                        <a:pt x="101" y="730"/>
                      </a:lnTo>
                      <a:lnTo>
                        <a:pt x="105" y="720"/>
                      </a:lnTo>
                      <a:lnTo>
                        <a:pt x="107" y="713"/>
                      </a:lnTo>
                      <a:lnTo>
                        <a:pt x="109" y="710"/>
                      </a:lnTo>
                      <a:lnTo>
                        <a:pt x="112" y="701"/>
                      </a:lnTo>
                      <a:lnTo>
                        <a:pt x="116" y="691"/>
                      </a:lnTo>
                      <a:lnTo>
                        <a:pt x="117" y="689"/>
                      </a:lnTo>
                      <a:lnTo>
                        <a:pt x="117" y="688"/>
                      </a:lnTo>
                      <a:lnTo>
                        <a:pt x="120" y="682"/>
                      </a:lnTo>
                      <a:lnTo>
                        <a:pt x="123" y="672"/>
                      </a:lnTo>
                      <a:lnTo>
                        <a:pt x="127" y="664"/>
                      </a:lnTo>
                      <a:lnTo>
                        <a:pt x="127" y="662"/>
                      </a:lnTo>
                      <a:lnTo>
                        <a:pt x="131" y="653"/>
                      </a:lnTo>
                      <a:lnTo>
                        <a:pt x="135" y="643"/>
                      </a:lnTo>
                      <a:lnTo>
                        <a:pt x="136" y="640"/>
                      </a:lnTo>
                      <a:lnTo>
                        <a:pt x="139" y="634"/>
                      </a:lnTo>
                      <a:lnTo>
                        <a:pt x="143" y="624"/>
                      </a:lnTo>
                      <a:lnTo>
                        <a:pt x="146" y="617"/>
                      </a:lnTo>
                      <a:lnTo>
                        <a:pt x="147" y="615"/>
                      </a:lnTo>
                      <a:lnTo>
                        <a:pt x="151" y="605"/>
                      </a:lnTo>
                      <a:lnTo>
                        <a:pt x="155" y="595"/>
                      </a:lnTo>
                      <a:lnTo>
                        <a:pt x="155" y="594"/>
                      </a:lnTo>
                      <a:lnTo>
                        <a:pt x="159" y="586"/>
                      </a:lnTo>
                      <a:lnTo>
                        <a:pt x="163" y="576"/>
                      </a:lnTo>
                      <a:lnTo>
                        <a:pt x="165" y="571"/>
                      </a:lnTo>
                      <a:lnTo>
                        <a:pt x="167" y="567"/>
                      </a:lnTo>
                      <a:lnTo>
                        <a:pt x="171" y="557"/>
                      </a:lnTo>
                      <a:lnTo>
                        <a:pt x="174" y="549"/>
                      </a:lnTo>
                      <a:lnTo>
                        <a:pt x="175" y="547"/>
                      </a:lnTo>
                      <a:lnTo>
                        <a:pt x="179" y="538"/>
                      </a:lnTo>
                      <a:lnTo>
                        <a:pt x="183" y="528"/>
                      </a:lnTo>
                      <a:lnTo>
                        <a:pt x="184" y="527"/>
                      </a:lnTo>
                      <a:lnTo>
                        <a:pt x="188" y="519"/>
                      </a:lnTo>
                      <a:lnTo>
                        <a:pt x="192" y="509"/>
                      </a:lnTo>
                      <a:lnTo>
                        <a:pt x="194" y="506"/>
                      </a:lnTo>
                      <a:lnTo>
                        <a:pt x="196" y="500"/>
                      </a:lnTo>
                      <a:lnTo>
                        <a:pt x="201" y="490"/>
                      </a:lnTo>
                      <a:lnTo>
                        <a:pt x="203" y="485"/>
                      </a:lnTo>
                      <a:lnTo>
                        <a:pt x="205" y="480"/>
                      </a:lnTo>
                      <a:lnTo>
                        <a:pt x="210" y="471"/>
                      </a:lnTo>
                      <a:lnTo>
                        <a:pt x="213" y="464"/>
                      </a:lnTo>
                      <a:lnTo>
                        <a:pt x="214" y="461"/>
                      </a:lnTo>
                      <a:lnTo>
                        <a:pt x="219" y="452"/>
                      </a:lnTo>
                      <a:lnTo>
                        <a:pt x="222" y="444"/>
                      </a:lnTo>
                      <a:lnTo>
                        <a:pt x="223" y="442"/>
                      </a:lnTo>
                      <a:lnTo>
                        <a:pt x="228" y="432"/>
                      </a:lnTo>
                      <a:lnTo>
                        <a:pt x="232" y="425"/>
                      </a:lnTo>
                      <a:lnTo>
                        <a:pt x="233" y="423"/>
                      </a:lnTo>
                      <a:lnTo>
                        <a:pt x="238" y="413"/>
                      </a:lnTo>
                      <a:lnTo>
                        <a:pt x="242" y="406"/>
                      </a:lnTo>
                      <a:lnTo>
                        <a:pt x="243" y="404"/>
                      </a:lnTo>
                      <a:lnTo>
                        <a:pt x="247" y="394"/>
                      </a:lnTo>
                      <a:lnTo>
                        <a:pt x="251" y="387"/>
                      </a:lnTo>
                      <a:lnTo>
                        <a:pt x="252" y="385"/>
                      </a:lnTo>
                      <a:lnTo>
                        <a:pt x="257" y="375"/>
                      </a:lnTo>
                      <a:lnTo>
                        <a:pt x="261" y="369"/>
                      </a:lnTo>
                      <a:lnTo>
                        <a:pt x="262" y="365"/>
                      </a:lnTo>
                      <a:lnTo>
                        <a:pt x="268" y="356"/>
                      </a:lnTo>
                      <a:lnTo>
                        <a:pt x="270" y="351"/>
                      </a:lnTo>
                      <a:lnTo>
                        <a:pt x="273" y="346"/>
                      </a:lnTo>
                      <a:lnTo>
                        <a:pt x="278" y="337"/>
                      </a:lnTo>
                      <a:lnTo>
                        <a:pt x="280" y="333"/>
                      </a:lnTo>
                      <a:lnTo>
                        <a:pt x="284" y="327"/>
                      </a:lnTo>
                      <a:lnTo>
                        <a:pt x="289" y="318"/>
                      </a:lnTo>
                      <a:lnTo>
                        <a:pt x="289" y="317"/>
                      </a:lnTo>
                      <a:lnTo>
                        <a:pt x="290" y="316"/>
                      </a:lnTo>
                      <a:lnTo>
                        <a:pt x="294" y="308"/>
                      </a:lnTo>
                      <a:lnTo>
                        <a:pt x="299" y="300"/>
                      </a:lnTo>
                      <a:lnTo>
                        <a:pt x="300" y="298"/>
                      </a:lnTo>
                      <a:lnTo>
                        <a:pt x="306" y="289"/>
                      </a:lnTo>
                      <a:lnTo>
                        <a:pt x="309" y="284"/>
                      </a:lnTo>
                      <a:lnTo>
                        <a:pt x="312" y="279"/>
                      </a:lnTo>
                      <a:lnTo>
                        <a:pt x="318" y="270"/>
                      </a:lnTo>
                      <a:lnTo>
                        <a:pt x="318" y="268"/>
                      </a:lnTo>
                      <a:lnTo>
                        <a:pt x="324" y="260"/>
                      </a:lnTo>
                      <a:lnTo>
                        <a:pt x="326" y="256"/>
                      </a:lnTo>
                      <a:lnTo>
                        <a:pt x="328" y="253"/>
                      </a:lnTo>
                      <a:lnTo>
                        <a:pt x="330" y="250"/>
                      </a:lnTo>
                      <a:lnTo>
                        <a:pt x="336" y="241"/>
                      </a:lnTo>
                      <a:lnTo>
                        <a:pt x="337" y="238"/>
                      </a:lnTo>
                      <a:lnTo>
                        <a:pt x="342" y="231"/>
                      </a:lnTo>
                      <a:lnTo>
                        <a:pt x="347" y="224"/>
                      </a:lnTo>
                      <a:lnTo>
                        <a:pt x="349" y="222"/>
                      </a:lnTo>
                      <a:lnTo>
                        <a:pt x="355" y="212"/>
                      </a:lnTo>
                      <a:lnTo>
                        <a:pt x="357" y="210"/>
                      </a:lnTo>
                      <a:lnTo>
                        <a:pt x="362" y="203"/>
                      </a:lnTo>
                      <a:lnTo>
                        <a:pt x="362" y="202"/>
                      </a:lnTo>
                      <a:lnTo>
                        <a:pt x="366" y="197"/>
                      </a:lnTo>
                      <a:lnTo>
                        <a:pt x="369" y="193"/>
                      </a:lnTo>
                      <a:lnTo>
                        <a:pt x="376" y="184"/>
                      </a:lnTo>
                      <a:lnTo>
                        <a:pt x="376" y="183"/>
                      </a:lnTo>
                      <a:lnTo>
                        <a:pt x="384" y="174"/>
                      </a:lnTo>
                      <a:lnTo>
                        <a:pt x="385" y="171"/>
                      </a:lnTo>
                      <a:lnTo>
                        <a:pt x="391" y="164"/>
                      </a:lnTo>
                      <a:lnTo>
                        <a:pt x="395" y="159"/>
                      </a:lnTo>
                      <a:lnTo>
                        <a:pt x="399" y="155"/>
                      </a:lnTo>
                      <a:lnTo>
                        <a:pt x="405" y="148"/>
                      </a:lnTo>
                      <a:lnTo>
                        <a:pt x="407" y="145"/>
                      </a:lnTo>
                      <a:lnTo>
                        <a:pt x="414" y="137"/>
                      </a:lnTo>
                      <a:lnTo>
                        <a:pt x="415" y="135"/>
                      </a:lnTo>
                      <a:lnTo>
                        <a:pt x="424" y="126"/>
                      </a:lnTo>
                      <a:lnTo>
                        <a:pt x="433" y="116"/>
                      </a:lnTo>
                      <a:lnTo>
                        <a:pt x="442" y="107"/>
                      </a:lnTo>
                      <a:lnTo>
                        <a:pt x="443" y="106"/>
                      </a:lnTo>
                      <a:lnTo>
                        <a:pt x="452" y="97"/>
                      </a:lnTo>
                      <a:lnTo>
                        <a:pt x="452" y="96"/>
                      </a:lnTo>
                      <a:lnTo>
                        <a:pt x="453" y="96"/>
                      </a:lnTo>
                      <a:lnTo>
                        <a:pt x="462" y="88"/>
                      </a:lnTo>
                      <a:lnTo>
                        <a:pt x="462" y="87"/>
                      </a:lnTo>
                      <a:lnTo>
                        <a:pt x="472" y="79"/>
                      </a:lnTo>
                      <a:lnTo>
                        <a:pt x="473" y="78"/>
                      </a:lnTo>
                      <a:lnTo>
                        <a:pt x="481" y="71"/>
                      </a:lnTo>
                      <a:lnTo>
                        <a:pt x="484" y="68"/>
                      </a:lnTo>
                      <a:lnTo>
                        <a:pt x="491" y="63"/>
                      </a:lnTo>
                      <a:lnTo>
                        <a:pt x="496" y="59"/>
                      </a:lnTo>
                      <a:lnTo>
                        <a:pt x="500" y="56"/>
                      </a:lnTo>
                      <a:lnTo>
                        <a:pt x="510" y="49"/>
                      </a:lnTo>
                      <a:lnTo>
                        <a:pt x="520" y="43"/>
                      </a:lnTo>
                      <a:lnTo>
                        <a:pt x="525" y="40"/>
                      </a:lnTo>
                      <a:lnTo>
                        <a:pt x="529" y="37"/>
                      </a:lnTo>
                      <a:lnTo>
                        <a:pt x="539" y="31"/>
                      </a:lnTo>
                      <a:lnTo>
                        <a:pt x="541" y="30"/>
                      </a:lnTo>
                      <a:lnTo>
                        <a:pt x="548" y="26"/>
                      </a:lnTo>
                      <a:lnTo>
                        <a:pt x="558" y="22"/>
                      </a:lnTo>
                      <a:lnTo>
                        <a:pt x="561" y="20"/>
                      </a:lnTo>
                      <a:lnTo>
                        <a:pt x="567" y="18"/>
                      </a:lnTo>
                      <a:lnTo>
                        <a:pt x="568" y="18"/>
                      </a:lnTo>
                      <a:lnTo>
                        <a:pt x="577" y="14"/>
                      </a:lnTo>
                      <a:lnTo>
                        <a:pt x="586" y="11"/>
                      </a:lnTo>
                      <a:lnTo>
                        <a:pt x="587" y="11"/>
                      </a:lnTo>
                      <a:lnTo>
                        <a:pt x="596" y="8"/>
                      </a:lnTo>
                      <a:lnTo>
                        <a:pt x="606" y="6"/>
                      </a:lnTo>
                      <a:lnTo>
                        <a:pt x="615" y="4"/>
                      </a:lnTo>
                      <a:lnTo>
                        <a:pt x="625" y="2"/>
                      </a:lnTo>
                      <a:lnTo>
                        <a:pt x="633" y="1"/>
                      </a:lnTo>
                      <a:lnTo>
                        <a:pt x="635" y="1"/>
                      </a:lnTo>
                      <a:lnTo>
                        <a:pt x="644" y="1"/>
                      </a:lnTo>
                      <a:lnTo>
                        <a:pt x="652" y="0"/>
                      </a:lnTo>
                      <a:lnTo>
                        <a:pt x="654" y="0"/>
                      </a:lnTo>
                      <a:lnTo>
                        <a:pt x="663" y="1"/>
                      </a:lnTo>
                      <a:lnTo>
                        <a:pt x="671" y="1"/>
                      </a:lnTo>
                      <a:lnTo>
                        <a:pt x="673" y="1"/>
                      </a:lnTo>
                      <a:lnTo>
                        <a:pt x="683" y="3"/>
                      </a:lnTo>
                      <a:lnTo>
                        <a:pt x="692" y="4"/>
                      </a:lnTo>
                      <a:lnTo>
                        <a:pt x="702" y="6"/>
                      </a:lnTo>
                      <a:lnTo>
                        <a:pt x="711" y="9"/>
                      </a:lnTo>
                      <a:lnTo>
                        <a:pt x="718" y="11"/>
                      </a:lnTo>
                      <a:lnTo>
                        <a:pt x="721" y="12"/>
                      </a:lnTo>
                      <a:lnTo>
                        <a:pt x="730" y="15"/>
                      </a:lnTo>
                      <a:lnTo>
                        <a:pt x="731" y="15"/>
                      </a:lnTo>
                      <a:lnTo>
                        <a:pt x="740" y="19"/>
                      </a:lnTo>
                      <a:lnTo>
                        <a:pt x="744" y="20"/>
                      </a:lnTo>
                      <a:lnTo>
                        <a:pt x="750" y="23"/>
                      </a:lnTo>
                      <a:lnTo>
                        <a:pt x="759" y="28"/>
                      </a:lnTo>
                      <a:lnTo>
                        <a:pt x="764" y="30"/>
                      </a:lnTo>
                      <a:lnTo>
                        <a:pt x="769" y="33"/>
                      </a:lnTo>
                      <a:lnTo>
                        <a:pt x="778" y="38"/>
                      </a:lnTo>
                      <a:lnTo>
                        <a:pt x="780" y="40"/>
                      </a:lnTo>
                      <a:lnTo>
                        <a:pt x="788" y="45"/>
                      </a:lnTo>
                      <a:lnTo>
                        <a:pt x="795" y="49"/>
                      </a:lnTo>
                      <a:lnTo>
                        <a:pt x="798" y="51"/>
                      </a:lnTo>
                      <a:lnTo>
                        <a:pt x="807" y="58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7" name="Freeform 7"/>
                <p:cNvSpPr>
                  <a:spLocks/>
                </p:cNvSpPr>
                <p:nvPr/>
              </p:nvSpPr>
              <p:spPr bwMode="auto">
                <a:xfrm>
                  <a:off x="2247" y="10367"/>
                  <a:ext cx="498" cy="963"/>
                </a:xfrm>
                <a:custGeom>
                  <a:avLst/>
                  <a:gdLst>
                    <a:gd name="T0" fmla="*/ 10 w 498"/>
                    <a:gd name="T1" fmla="*/ 7 h 963"/>
                    <a:gd name="T2" fmla="*/ 19 w 498"/>
                    <a:gd name="T3" fmla="*/ 15 h 963"/>
                    <a:gd name="T4" fmla="*/ 36 w 498"/>
                    <a:gd name="T5" fmla="*/ 29 h 963"/>
                    <a:gd name="T6" fmla="*/ 46 w 498"/>
                    <a:gd name="T7" fmla="*/ 39 h 963"/>
                    <a:gd name="T8" fmla="*/ 58 w 498"/>
                    <a:gd name="T9" fmla="*/ 51 h 963"/>
                    <a:gd name="T10" fmla="*/ 67 w 498"/>
                    <a:gd name="T11" fmla="*/ 61 h 963"/>
                    <a:gd name="T12" fmla="*/ 83 w 498"/>
                    <a:gd name="T13" fmla="*/ 77 h 963"/>
                    <a:gd name="T14" fmla="*/ 91 w 498"/>
                    <a:gd name="T15" fmla="*/ 87 h 963"/>
                    <a:gd name="T16" fmla="*/ 106 w 498"/>
                    <a:gd name="T17" fmla="*/ 105 h 963"/>
                    <a:gd name="T18" fmla="*/ 114 w 498"/>
                    <a:gd name="T19" fmla="*/ 116 h 963"/>
                    <a:gd name="T20" fmla="*/ 125 w 498"/>
                    <a:gd name="T21" fmla="*/ 130 h 963"/>
                    <a:gd name="T22" fmla="*/ 134 w 498"/>
                    <a:gd name="T23" fmla="*/ 143 h 963"/>
                    <a:gd name="T24" fmla="*/ 144 w 498"/>
                    <a:gd name="T25" fmla="*/ 156 h 963"/>
                    <a:gd name="T26" fmla="*/ 153 w 498"/>
                    <a:gd name="T27" fmla="*/ 170 h 963"/>
                    <a:gd name="T28" fmla="*/ 163 w 498"/>
                    <a:gd name="T29" fmla="*/ 185 h 963"/>
                    <a:gd name="T30" fmla="*/ 171 w 498"/>
                    <a:gd name="T31" fmla="*/ 198 h 963"/>
                    <a:gd name="T32" fmla="*/ 180 w 498"/>
                    <a:gd name="T33" fmla="*/ 212 h 963"/>
                    <a:gd name="T34" fmla="*/ 186 w 498"/>
                    <a:gd name="T35" fmla="*/ 221 h 963"/>
                    <a:gd name="T36" fmla="*/ 198 w 498"/>
                    <a:gd name="T37" fmla="*/ 240 h 963"/>
                    <a:gd name="T38" fmla="*/ 203 w 498"/>
                    <a:gd name="T39" fmla="*/ 250 h 963"/>
                    <a:gd name="T40" fmla="*/ 214 w 498"/>
                    <a:gd name="T41" fmla="*/ 269 h 963"/>
                    <a:gd name="T42" fmla="*/ 221 w 498"/>
                    <a:gd name="T43" fmla="*/ 280 h 963"/>
                    <a:gd name="T44" fmla="*/ 230 w 498"/>
                    <a:gd name="T45" fmla="*/ 298 h 963"/>
                    <a:gd name="T46" fmla="*/ 240 w 498"/>
                    <a:gd name="T47" fmla="*/ 316 h 963"/>
                    <a:gd name="T48" fmla="*/ 249 w 498"/>
                    <a:gd name="T49" fmla="*/ 334 h 963"/>
                    <a:gd name="T50" fmla="*/ 255 w 498"/>
                    <a:gd name="T51" fmla="*/ 346 h 963"/>
                    <a:gd name="T52" fmla="*/ 265 w 498"/>
                    <a:gd name="T53" fmla="*/ 365 h 963"/>
                    <a:gd name="T54" fmla="*/ 270 w 498"/>
                    <a:gd name="T55" fmla="*/ 375 h 963"/>
                    <a:gd name="T56" fmla="*/ 279 w 498"/>
                    <a:gd name="T57" fmla="*/ 394 h 963"/>
                    <a:gd name="T58" fmla="*/ 288 w 498"/>
                    <a:gd name="T59" fmla="*/ 412 h 963"/>
                    <a:gd name="T60" fmla="*/ 297 w 498"/>
                    <a:gd name="T61" fmla="*/ 432 h 963"/>
                    <a:gd name="T62" fmla="*/ 301 w 498"/>
                    <a:gd name="T63" fmla="*/ 442 h 963"/>
                    <a:gd name="T64" fmla="*/ 310 w 498"/>
                    <a:gd name="T65" fmla="*/ 461 h 963"/>
                    <a:gd name="T66" fmla="*/ 316 w 498"/>
                    <a:gd name="T67" fmla="*/ 475 h 963"/>
                    <a:gd name="T68" fmla="*/ 326 w 498"/>
                    <a:gd name="T69" fmla="*/ 497 h 963"/>
                    <a:gd name="T70" fmla="*/ 331 w 498"/>
                    <a:gd name="T71" fmla="*/ 509 h 963"/>
                    <a:gd name="T72" fmla="*/ 339 w 498"/>
                    <a:gd name="T73" fmla="*/ 528 h 963"/>
                    <a:gd name="T74" fmla="*/ 345 w 498"/>
                    <a:gd name="T75" fmla="*/ 542 h 963"/>
                    <a:gd name="T76" fmla="*/ 355 w 498"/>
                    <a:gd name="T77" fmla="*/ 565 h 963"/>
                    <a:gd name="T78" fmla="*/ 359 w 498"/>
                    <a:gd name="T79" fmla="*/ 576 h 963"/>
                    <a:gd name="T80" fmla="*/ 367 w 498"/>
                    <a:gd name="T81" fmla="*/ 595 h 963"/>
                    <a:gd name="T82" fmla="*/ 374 w 498"/>
                    <a:gd name="T83" fmla="*/ 613 h 963"/>
                    <a:gd name="T84" fmla="*/ 382 w 498"/>
                    <a:gd name="T85" fmla="*/ 633 h 963"/>
                    <a:gd name="T86" fmla="*/ 386 w 498"/>
                    <a:gd name="T87" fmla="*/ 643 h 963"/>
                    <a:gd name="T88" fmla="*/ 393 w 498"/>
                    <a:gd name="T89" fmla="*/ 663 h 963"/>
                    <a:gd name="T90" fmla="*/ 400 w 498"/>
                    <a:gd name="T91" fmla="*/ 681 h 963"/>
                    <a:gd name="T92" fmla="*/ 407 w 498"/>
                    <a:gd name="T93" fmla="*/ 700 h 963"/>
                    <a:gd name="T94" fmla="*/ 412 w 498"/>
                    <a:gd name="T95" fmla="*/ 714 h 963"/>
                    <a:gd name="T96" fmla="*/ 421 w 498"/>
                    <a:gd name="T97" fmla="*/ 739 h 963"/>
                    <a:gd name="T98" fmla="*/ 425 w 498"/>
                    <a:gd name="T99" fmla="*/ 748 h 963"/>
                    <a:gd name="T100" fmla="*/ 432 w 498"/>
                    <a:gd name="T101" fmla="*/ 767 h 963"/>
                    <a:gd name="T102" fmla="*/ 438 w 498"/>
                    <a:gd name="T103" fmla="*/ 787 h 963"/>
                    <a:gd name="T104" fmla="*/ 445 w 498"/>
                    <a:gd name="T105" fmla="*/ 806 h 963"/>
                    <a:gd name="T106" fmla="*/ 451 w 498"/>
                    <a:gd name="T107" fmla="*/ 822 h 963"/>
                    <a:gd name="T108" fmla="*/ 458 w 498"/>
                    <a:gd name="T109" fmla="*/ 844 h 963"/>
                    <a:gd name="T110" fmla="*/ 461 w 498"/>
                    <a:gd name="T111" fmla="*/ 854 h 963"/>
                    <a:gd name="T112" fmla="*/ 470 w 498"/>
                    <a:gd name="T113" fmla="*/ 878 h 963"/>
                    <a:gd name="T114" fmla="*/ 474 w 498"/>
                    <a:gd name="T115" fmla="*/ 892 h 963"/>
                    <a:gd name="T116" fmla="*/ 481 w 498"/>
                    <a:gd name="T117" fmla="*/ 911 h 963"/>
                    <a:gd name="T118" fmla="*/ 487 w 498"/>
                    <a:gd name="T119" fmla="*/ 930 h 963"/>
                    <a:gd name="T120" fmla="*/ 493 w 498"/>
                    <a:gd name="T121" fmla="*/ 949 h 96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498" h="96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0" y="7"/>
                      </a:lnTo>
                      <a:lnTo>
                        <a:pt x="14" y="10"/>
                      </a:lnTo>
                      <a:lnTo>
                        <a:pt x="19" y="15"/>
                      </a:lnTo>
                      <a:lnTo>
                        <a:pt x="25" y="20"/>
                      </a:lnTo>
                      <a:lnTo>
                        <a:pt x="29" y="23"/>
                      </a:lnTo>
                      <a:lnTo>
                        <a:pt x="36" y="29"/>
                      </a:lnTo>
                      <a:lnTo>
                        <a:pt x="38" y="32"/>
                      </a:lnTo>
                      <a:lnTo>
                        <a:pt x="46" y="39"/>
                      </a:lnTo>
                      <a:lnTo>
                        <a:pt x="48" y="41"/>
                      </a:lnTo>
                      <a:lnTo>
                        <a:pt x="56" y="49"/>
                      </a:lnTo>
                      <a:lnTo>
                        <a:pt x="58" y="51"/>
                      </a:lnTo>
                      <a:lnTo>
                        <a:pt x="65" y="58"/>
                      </a:lnTo>
                      <a:lnTo>
                        <a:pt x="67" y="61"/>
                      </a:lnTo>
                      <a:lnTo>
                        <a:pt x="74" y="68"/>
                      </a:lnTo>
                      <a:lnTo>
                        <a:pt x="77" y="71"/>
                      </a:lnTo>
                      <a:lnTo>
                        <a:pt x="83" y="77"/>
                      </a:lnTo>
                      <a:lnTo>
                        <a:pt x="86" y="82"/>
                      </a:lnTo>
                      <a:lnTo>
                        <a:pt x="91" y="87"/>
                      </a:lnTo>
                      <a:lnTo>
                        <a:pt x="96" y="93"/>
                      </a:lnTo>
                      <a:lnTo>
                        <a:pt x="99" y="97"/>
                      </a:lnTo>
                      <a:lnTo>
                        <a:pt x="106" y="105"/>
                      </a:lnTo>
                      <a:lnTo>
                        <a:pt x="107" y="106"/>
                      </a:lnTo>
                      <a:lnTo>
                        <a:pt x="114" y="116"/>
                      </a:lnTo>
                      <a:lnTo>
                        <a:pt x="115" y="117"/>
                      </a:lnTo>
                      <a:lnTo>
                        <a:pt x="121" y="125"/>
                      </a:lnTo>
                      <a:lnTo>
                        <a:pt x="125" y="130"/>
                      </a:lnTo>
                      <a:lnTo>
                        <a:pt x="129" y="135"/>
                      </a:lnTo>
                      <a:lnTo>
                        <a:pt x="134" y="143"/>
                      </a:lnTo>
                      <a:lnTo>
                        <a:pt x="136" y="144"/>
                      </a:lnTo>
                      <a:lnTo>
                        <a:pt x="142" y="154"/>
                      </a:lnTo>
                      <a:lnTo>
                        <a:pt x="144" y="156"/>
                      </a:lnTo>
                      <a:lnTo>
                        <a:pt x="149" y="164"/>
                      </a:lnTo>
                      <a:lnTo>
                        <a:pt x="153" y="170"/>
                      </a:lnTo>
                      <a:lnTo>
                        <a:pt x="155" y="173"/>
                      </a:lnTo>
                      <a:lnTo>
                        <a:pt x="162" y="183"/>
                      </a:lnTo>
                      <a:lnTo>
                        <a:pt x="163" y="185"/>
                      </a:lnTo>
                      <a:lnTo>
                        <a:pt x="168" y="192"/>
                      </a:lnTo>
                      <a:lnTo>
                        <a:pt x="171" y="198"/>
                      </a:lnTo>
                      <a:lnTo>
                        <a:pt x="173" y="200"/>
                      </a:lnTo>
                      <a:lnTo>
                        <a:pt x="174" y="202"/>
                      </a:lnTo>
                      <a:lnTo>
                        <a:pt x="180" y="212"/>
                      </a:lnTo>
                      <a:lnTo>
                        <a:pt x="182" y="215"/>
                      </a:lnTo>
                      <a:lnTo>
                        <a:pt x="186" y="221"/>
                      </a:lnTo>
                      <a:lnTo>
                        <a:pt x="192" y="231"/>
                      </a:lnTo>
                      <a:lnTo>
                        <a:pt x="198" y="240"/>
                      </a:lnTo>
                      <a:lnTo>
                        <a:pt x="201" y="247"/>
                      </a:lnTo>
                      <a:lnTo>
                        <a:pt x="202" y="247"/>
                      </a:lnTo>
                      <a:lnTo>
                        <a:pt x="203" y="250"/>
                      </a:lnTo>
                      <a:lnTo>
                        <a:pt x="209" y="259"/>
                      </a:lnTo>
                      <a:lnTo>
                        <a:pt x="211" y="263"/>
                      </a:lnTo>
                      <a:lnTo>
                        <a:pt x="214" y="269"/>
                      </a:lnTo>
                      <a:lnTo>
                        <a:pt x="220" y="279"/>
                      </a:lnTo>
                      <a:lnTo>
                        <a:pt x="221" y="280"/>
                      </a:lnTo>
                      <a:lnTo>
                        <a:pt x="225" y="288"/>
                      </a:lnTo>
                      <a:lnTo>
                        <a:pt x="230" y="298"/>
                      </a:lnTo>
                      <a:lnTo>
                        <a:pt x="235" y="307"/>
                      </a:lnTo>
                      <a:lnTo>
                        <a:pt x="240" y="316"/>
                      </a:lnTo>
                      <a:lnTo>
                        <a:pt x="240" y="317"/>
                      </a:lnTo>
                      <a:lnTo>
                        <a:pt x="245" y="327"/>
                      </a:lnTo>
                      <a:lnTo>
                        <a:pt x="249" y="334"/>
                      </a:lnTo>
                      <a:lnTo>
                        <a:pt x="250" y="336"/>
                      </a:lnTo>
                      <a:lnTo>
                        <a:pt x="255" y="346"/>
                      </a:lnTo>
                      <a:lnTo>
                        <a:pt x="259" y="353"/>
                      </a:lnTo>
                      <a:lnTo>
                        <a:pt x="260" y="355"/>
                      </a:lnTo>
                      <a:lnTo>
                        <a:pt x="265" y="365"/>
                      </a:lnTo>
                      <a:lnTo>
                        <a:pt x="269" y="372"/>
                      </a:lnTo>
                      <a:lnTo>
                        <a:pt x="270" y="374"/>
                      </a:lnTo>
                      <a:lnTo>
                        <a:pt x="270" y="375"/>
                      </a:lnTo>
                      <a:lnTo>
                        <a:pt x="274" y="384"/>
                      </a:lnTo>
                      <a:lnTo>
                        <a:pt x="278" y="392"/>
                      </a:lnTo>
                      <a:lnTo>
                        <a:pt x="279" y="394"/>
                      </a:lnTo>
                      <a:lnTo>
                        <a:pt x="284" y="403"/>
                      </a:lnTo>
                      <a:lnTo>
                        <a:pt x="288" y="412"/>
                      </a:lnTo>
                      <a:lnTo>
                        <a:pt x="288" y="413"/>
                      </a:lnTo>
                      <a:lnTo>
                        <a:pt x="293" y="422"/>
                      </a:lnTo>
                      <a:lnTo>
                        <a:pt x="297" y="432"/>
                      </a:lnTo>
                      <a:lnTo>
                        <a:pt x="297" y="433"/>
                      </a:lnTo>
                      <a:lnTo>
                        <a:pt x="301" y="442"/>
                      </a:lnTo>
                      <a:lnTo>
                        <a:pt x="306" y="451"/>
                      </a:lnTo>
                      <a:lnTo>
                        <a:pt x="307" y="454"/>
                      </a:lnTo>
                      <a:lnTo>
                        <a:pt x="310" y="461"/>
                      </a:lnTo>
                      <a:lnTo>
                        <a:pt x="314" y="470"/>
                      </a:lnTo>
                      <a:lnTo>
                        <a:pt x="316" y="475"/>
                      </a:lnTo>
                      <a:lnTo>
                        <a:pt x="319" y="480"/>
                      </a:lnTo>
                      <a:lnTo>
                        <a:pt x="323" y="489"/>
                      </a:lnTo>
                      <a:lnTo>
                        <a:pt x="323" y="490"/>
                      </a:lnTo>
                      <a:lnTo>
                        <a:pt x="326" y="497"/>
                      </a:lnTo>
                      <a:lnTo>
                        <a:pt x="327" y="499"/>
                      </a:lnTo>
                      <a:lnTo>
                        <a:pt x="331" y="509"/>
                      </a:lnTo>
                      <a:lnTo>
                        <a:pt x="335" y="518"/>
                      </a:lnTo>
                      <a:lnTo>
                        <a:pt x="336" y="519"/>
                      </a:lnTo>
                      <a:lnTo>
                        <a:pt x="339" y="528"/>
                      </a:lnTo>
                      <a:lnTo>
                        <a:pt x="343" y="537"/>
                      </a:lnTo>
                      <a:lnTo>
                        <a:pt x="345" y="542"/>
                      </a:lnTo>
                      <a:lnTo>
                        <a:pt x="347" y="547"/>
                      </a:lnTo>
                      <a:lnTo>
                        <a:pt x="351" y="557"/>
                      </a:lnTo>
                      <a:lnTo>
                        <a:pt x="355" y="565"/>
                      </a:lnTo>
                      <a:lnTo>
                        <a:pt x="355" y="566"/>
                      </a:lnTo>
                      <a:lnTo>
                        <a:pt x="359" y="576"/>
                      </a:lnTo>
                      <a:lnTo>
                        <a:pt x="363" y="585"/>
                      </a:lnTo>
                      <a:lnTo>
                        <a:pt x="364" y="589"/>
                      </a:lnTo>
                      <a:lnTo>
                        <a:pt x="367" y="595"/>
                      </a:lnTo>
                      <a:lnTo>
                        <a:pt x="370" y="604"/>
                      </a:lnTo>
                      <a:lnTo>
                        <a:pt x="371" y="605"/>
                      </a:lnTo>
                      <a:lnTo>
                        <a:pt x="374" y="613"/>
                      </a:lnTo>
                      <a:lnTo>
                        <a:pt x="374" y="614"/>
                      </a:lnTo>
                      <a:lnTo>
                        <a:pt x="378" y="624"/>
                      </a:lnTo>
                      <a:lnTo>
                        <a:pt x="382" y="633"/>
                      </a:lnTo>
                      <a:lnTo>
                        <a:pt x="384" y="638"/>
                      </a:lnTo>
                      <a:lnTo>
                        <a:pt x="386" y="643"/>
                      </a:lnTo>
                      <a:lnTo>
                        <a:pt x="389" y="652"/>
                      </a:lnTo>
                      <a:lnTo>
                        <a:pt x="393" y="662"/>
                      </a:lnTo>
                      <a:lnTo>
                        <a:pt x="393" y="663"/>
                      </a:lnTo>
                      <a:lnTo>
                        <a:pt x="396" y="672"/>
                      </a:lnTo>
                      <a:lnTo>
                        <a:pt x="400" y="681"/>
                      </a:lnTo>
                      <a:lnTo>
                        <a:pt x="403" y="688"/>
                      </a:lnTo>
                      <a:lnTo>
                        <a:pt x="404" y="691"/>
                      </a:lnTo>
                      <a:lnTo>
                        <a:pt x="407" y="700"/>
                      </a:lnTo>
                      <a:lnTo>
                        <a:pt x="411" y="710"/>
                      </a:lnTo>
                      <a:lnTo>
                        <a:pt x="412" y="714"/>
                      </a:lnTo>
                      <a:lnTo>
                        <a:pt x="414" y="719"/>
                      </a:lnTo>
                      <a:lnTo>
                        <a:pt x="414" y="720"/>
                      </a:lnTo>
                      <a:lnTo>
                        <a:pt x="418" y="729"/>
                      </a:lnTo>
                      <a:lnTo>
                        <a:pt x="421" y="739"/>
                      </a:lnTo>
                      <a:lnTo>
                        <a:pt x="422" y="740"/>
                      </a:lnTo>
                      <a:lnTo>
                        <a:pt x="425" y="748"/>
                      </a:lnTo>
                      <a:lnTo>
                        <a:pt x="428" y="758"/>
                      </a:lnTo>
                      <a:lnTo>
                        <a:pt x="431" y="767"/>
                      </a:lnTo>
                      <a:lnTo>
                        <a:pt x="432" y="767"/>
                      </a:lnTo>
                      <a:lnTo>
                        <a:pt x="435" y="777"/>
                      </a:lnTo>
                      <a:lnTo>
                        <a:pt x="438" y="787"/>
                      </a:lnTo>
                      <a:lnTo>
                        <a:pt x="441" y="794"/>
                      </a:lnTo>
                      <a:lnTo>
                        <a:pt x="442" y="796"/>
                      </a:lnTo>
                      <a:lnTo>
                        <a:pt x="445" y="806"/>
                      </a:lnTo>
                      <a:lnTo>
                        <a:pt x="448" y="815"/>
                      </a:lnTo>
                      <a:lnTo>
                        <a:pt x="451" y="822"/>
                      </a:lnTo>
                      <a:lnTo>
                        <a:pt x="452" y="825"/>
                      </a:lnTo>
                      <a:lnTo>
                        <a:pt x="455" y="834"/>
                      </a:lnTo>
                      <a:lnTo>
                        <a:pt x="455" y="835"/>
                      </a:lnTo>
                      <a:lnTo>
                        <a:pt x="458" y="844"/>
                      </a:lnTo>
                      <a:lnTo>
                        <a:pt x="460" y="850"/>
                      </a:lnTo>
                      <a:lnTo>
                        <a:pt x="461" y="854"/>
                      </a:lnTo>
                      <a:lnTo>
                        <a:pt x="465" y="863"/>
                      </a:lnTo>
                      <a:lnTo>
                        <a:pt x="468" y="873"/>
                      </a:lnTo>
                      <a:lnTo>
                        <a:pt x="470" y="878"/>
                      </a:lnTo>
                      <a:lnTo>
                        <a:pt x="470" y="879"/>
                      </a:lnTo>
                      <a:lnTo>
                        <a:pt x="471" y="882"/>
                      </a:lnTo>
                      <a:lnTo>
                        <a:pt x="474" y="892"/>
                      </a:lnTo>
                      <a:lnTo>
                        <a:pt x="477" y="901"/>
                      </a:lnTo>
                      <a:lnTo>
                        <a:pt x="477" y="902"/>
                      </a:lnTo>
                      <a:lnTo>
                        <a:pt x="479" y="908"/>
                      </a:lnTo>
                      <a:lnTo>
                        <a:pt x="481" y="911"/>
                      </a:lnTo>
                      <a:lnTo>
                        <a:pt x="484" y="921"/>
                      </a:lnTo>
                      <a:lnTo>
                        <a:pt x="487" y="930"/>
                      </a:lnTo>
                      <a:lnTo>
                        <a:pt x="489" y="937"/>
                      </a:lnTo>
                      <a:lnTo>
                        <a:pt x="490" y="940"/>
                      </a:lnTo>
                      <a:lnTo>
                        <a:pt x="493" y="949"/>
                      </a:lnTo>
                      <a:lnTo>
                        <a:pt x="493" y="950"/>
                      </a:lnTo>
                      <a:lnTo>
                        <a:pt x="496" y="959"/>
                      </a:lnTo>
                      <a:lnTo>
                        <a:pt x="498" y="96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58" y="10309"/>
                <a:ext cx="77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236" y="11034"/>
                <a:ext cx="182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 flipV="1">
                <a:off x="2092" y="10008"/>
                <a:ext cx="0" cy="15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 flipV="1">
                <a:off x="1658" y="9951"/>
                <a:ext cx="0" cy="15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47" name="对象 5"/>
            <p:cNvGraphicFramePr>
              <a:graphicFrameLocks noChangeAspect="1"/>
            </p:cNvGraphicFramePr>
            <p:nvPr/>
          </p:nvGraphicFramePr>
          <p:xfrm>
            <a:off x="1652" y="11006"/>
            <a:ext cx="218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398" name="Equation" r:id="rId4" imgW="152268" imgH="164957" progId="Equation.DSMT4">
                    <p:embed/>
                  </p:oleObj>
                </mc:Choice>
                <mc:Fallback>
                  <p:oleObj name="Equation" r:id="rId4" imgW="152268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2" y="11006"/>
                          <a:ext cx="218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对象 9"/>
            <p:cNvGraphicFramePr>
              <a:graphicFrameLocks noChangeAspect="1"/>
            </p:cNvGraphicFramePr>
            <p:nvPr/>
          </p:nvGraphicFramePr>
          <p:xfrm>
            <a:off x="2968" y="11046"/>
            <a:ext cx="178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399" name="Equation" r:id="rId6" imgW="114102" imgH="126780" progId="Equation.DSMT4">
                    <p:embed/>
                  </p:oleObj>
                </mc:Choice>
                <mc:Fallback>
                  <p:oleObj name="Equation" r:id="rId6" imgW="114102" imgH="126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8" y="11046"/>
                          <a:ext cx="178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对象 11"/>
            <p:cNvGraphicFramePr>
              <a:graphicFrameLocks noChangeAspect="1"/>
            </p:cNvGraphicFramePr>
            <p:nvPr/>
          </p:nvGraphicFramePr>
          <p:xfrm>
            <a:off x="1478" y="9855"/>
            <a:ext cx="19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400" name="Equation" r:id="rId8" imgW="126835" imgH="152202" progId="Equation.DSMT4">
                    <p:embed/>
                  </p:oleObj>
                </mc:Choice>
                <mc:Fallback>
                  <p:oleObj name="Equation" r:id="rId8" imgW="126835" imgH="15220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8" y="9855"/>
                          <a:ext cx="19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对象 12"/>
            <p:cNvGraphicFramePr>
              <a:graphicFrameLocks noChangeAspect="1"/>
            </p:cNvGraphicFramePr>
            <p:nvPr/>
          </p:nvGraphicFramePr>
          <p:xfrm>
            <a:off x="1480" y="10184"/>
            <a:ext cx="17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401" name="Equation" r:id="rId10" imgW="114151" imgH="152202" progId="Equation.DSMT4">
                    <p:embed/>
                  </p:oleObj>
                </mc:Choice>
                <mc:Fallback>
                  <p:oleObj name="Equation" r:id="rId10" imgW="114151" imgH="15220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0184"/>
                          <a:ext cx="178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巩固训练，夯实基础</a:t>
            </a: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5567633" y="3718861"/>
            <a:ext cx="5381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Comic Sans MS" pitchFamily="66" charset="0"/>
                <a:ea typeface="黑体" pitchFamily="49" charset="-122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75118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066" y="2002026"/>
            <a:ext cx="7878399" cy="105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200" y="73025"/>
            <a:ext cx="3225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25" y="3140046"/>
            <a:ext cx="5990276" cy="57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453" y="3739306"/>
            <a:ext cx="8347525" cy="57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199" y="4354015"/>
            <a:ext cx="10734097" cy="57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183302" y="1267777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545" y="1552262"/>
            <a:ext cx="63484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472" y="3301686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072" y="3389003"/>
            <a:ext cx="23637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070" y="3885886"/>
            <a:ext cx="4133851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447" y="4574861"/>
            <a:ext cx="1987551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1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447" y="5074928"/>
            <a:ext cx="16129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2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070" y="5625786"/>
            <a:ext cx="3225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3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798" y="3301686"/>
            <a:ext cx="23542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4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372" y="3560453"/>
            <a:ext cx="44735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5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960" y="4217678"/>
            <a:ext cx="23193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6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097" y="5020953"/>
            <a:ext cx="29305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7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084" y="5875028"/>
            <a:ext cx="28686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9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0" y="2406336"/>
            <a:ext cx="7634288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90" y="1360442"/>
            <a:ext cx="63484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7" y="3265442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5" y="3308309"/>
            <a:ext cx="23542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3" y="3567071"/>
            <a:ext cx="44735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41" y="4225880"/>
            <a:ext cx="23193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5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6" y="5027571"/>
            <a:ext cx="29305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6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363" y="5881646"/>
            <a:ext cx="28686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2" y="2995571"/>
            <a:ext cx="22590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8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49" y="3582942"/>
            <a:ext cx="324485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9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1" y="4225880"/>
            <a:ext cx="27813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0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2" y="4879934"/>
            <a:ext cx="23717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1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91" y="5633992"/>
            <a:ext cx="4803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2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6008646"/>
            <a:ext cx="25288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3" name="Picture 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916" y="6018171"/>
            <a:ext cx="28781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2370092"/>
            <a:ext cx="7634288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743" y="1653058"/>
            <a:ext cx="63484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194" y="3473661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94" y="3560978"/>
            <a:ext cx="23637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92" y="4057861"/>
            <a:ext cx="4133851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169" y="4746836"/>
            <a:ext cx="1987551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169" y="5246903"/>
            <a:ext cx="16129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0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92" y="5797761"/>
            <a:ext cx="3225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1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520" y="3473661"/>
            <a:ext cx="23542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2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094" y="3732428"/>
            <a:ext cx="44735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3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519" y="5946990"/>
            <a:ext cx="28686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06" y="4389653"/>
            <a:ext cx="22590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5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092" y="5300878"/>
            <a:ext cx="48053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6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992" y="4389653"/>
            <a:ext cx="324485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7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592" y="2578311"/>
            <a:ext cx="7634288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505" y="3174912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627" y="2678029"/>
            <a:ext cx="2101851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503" y="3174912"/>
            <a:ext cx="25288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505" y="3492412"/>
            <a:ext cx="1900239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653" y="4248066"/>
            <a:ext cx="38623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3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693" y="3135225"/>
            <a:ext cx="44831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4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656" y="4979904"/>
            <a:ext cx="35671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53" y="1891441"/>
            <a:ext cx="104616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90" y="3617482"/>
            <a:ext cx="2181225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2" y="657228"/>
            <a:ext cx="63484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7" y="2686050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5" y="2646363"/>
            <a:ext cx="44831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41" y="2376492"/>
            <a:ext cx="39592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3" y="2873375"/>
            <a:ext cx="39243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7" y="3373442"/>
            <a:ext cx="1212851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3621092"/>
            <a:ext cx="36718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0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15" y="4286254"/>
            <a:ext cx="11160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1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515" y="4286254"/>
            <a:ext cx="2755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2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40" y="5067304"/>
            <a:ext cx="29559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3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513" y="5997575"/>
            <a:ext cx="14827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4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15" y="5935667"/>
            <a:ext cx="36449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5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865" y="4286250"/>
            <a:ext cx="1962151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6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7" y="4533904"/>
            <a:ext cx="18923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7" name="Picture 1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2" y="5365750"/>
            <a:ext cx="5064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8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5365750"/>
            <a:ext cx="5064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9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6" y="5830892"/>
            <a:ext cx="8731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100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1692275"/>
            <a:ext cx="104616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31" y="1598740"/>
            <a:ext cx="63484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58" y="3627562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383" y="3594225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30" y="3601904"/>
            <a:ext cx="21193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07" y="4209917"/>
            <a:ext cx="8985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033" y="4201979"/>
            <a:ext cx="25114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857" y="4954460"/>
            <a:ext cx="24511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4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894" y="5451343"/>
            <a:ext cx="1849439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5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243" y="5951410"/>
            <a:ext cx="2598739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31" y="2690937"/>
            <a:ext cx="6951663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2" y="657228"/>
            <a:ext cx="63484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7" y="2686050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2" y="2652713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7" y="2533650"/>
            <a:ext cx="18843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3" y="2908300"/>
            <a:ext cx="4168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9" y="3674075"/>
            <a:ext cx="49434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右箭头 1"/>
          <p:cNvSpPr/>
          <p:nvPr/>
        </p:nvSpPr>
        <p:spPr>
          <a:xfrm>
            <a:off x="5522913" y="4597404"/>
            <a:ext cx="777875" cy="32702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813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4" y="3681627"/>
            <a:ext cx="4819651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749425"/>
            <a:ext cx="6951663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6" y="657228"/>
            <a:ext cx="63484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7" y="2522538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2" y="2489200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7" y="2533650"/>
            <a:ext cx="18843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3" y="2908300"/>
            <a:ext cx="4168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6" y="3430588"/>
            <a:ext cx="34004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275" y="3405188"/>
            <a:ext cx="11160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1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3574320"/>
            <a:ext cx="49434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39" y="3894309"/>
            <a:ext cx="2743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889" y="5975350"/>
            <a:ext cx="3571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4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089" y="4921250"/>
            <a:ext cx="3571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5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51" y="5683250"/>
            <a:ext cx="357188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6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1" y="5975350"/>
            <a:ext cx="357188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7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749425"/>
            <a:ext cx="6951663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97" y="3661976"/>
            <a:ext cx="49434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657228"/>
            <a:ext cx="63484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7" y="2686050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2" y="2652713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863" y="2533650"/>
            <a:ext cx="18843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839" y="2908300"/>
            <a:ext cx="4168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952" y="3430588"/>
            <a:ext cx="34004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261" y="3405188"/>
            <a:ext cx="11160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949" y="3913188"/>
            <a:ext cx="38973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263" y="4375154"/>
            <a:ext cx="16922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837" y="4730754"/>
            <a:ext cx="3225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9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837" y="5449888"/>
            <a:ext cx="1570039" cy="95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90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262" y="5087938"/>
            <a:ext cx="3540125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91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437" y="5686429"/>
            <a:ext cx="3365500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92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749425"/>
            <a:ext cx="6951663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9" y="3471863"/>
            <a:ext cx="49434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657228"/>
            <a:ext cx="634841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7" y="2686050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2" y="2652713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7" y="2533650"/>
            <a:ext cx="18843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3" y="2908300"/>
            <a:ext cx="4168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6" y="3430588"/>
            <a:ext cx="34004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275" y="3405188"/>
            <a:ext cx="11160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3" y="3913188"/>
            <a:ext cx="38973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1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2" y="4375154"/>
            <a:ext cx="16922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2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263" y="4144964"/>
            <a:ext cx="3365500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3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4816479"/>
            <a:ext cx="30876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4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6" y="5049842"/>
            <a:ext cx="4586287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5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5" y="5664200"/>
            <a:ext cx="2633663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6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2" y="4262442"/>
            <a:ext cx="2651125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7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37" y="4808542"/>
            <a:ext cx="3270251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8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5343525"/>
            <a:ext cx="1108075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9" name="Picture 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663" y="5832475"/>
            <a:ext cx="3784600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0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749425"/>
            <a:ext cx="6951663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3261714"/>
            <a:ext cx="42672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2" y="657228"/>
            <a:ext cx="63484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7" y="2686050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2" y="2652713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7" y="2533650"/>
            <a:ext cx="18843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3" y="2908300"/>
            <a:ext cx="4168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3618256"/>
            <a:ext cx="4819651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749425"/>
            <a:ext cx="6951663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941" y="454026"/>
            <a:ext cx="42672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45" y="573088"/>
            <a:ext cx="4819651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84" y="3471863"/>
            <a:ext cx="49434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030" y="2979738"/>
            <a:ext cx="40767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87" y="1164365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313" y="1131027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037" y="2281966"/>
            <a:ext cx="18843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526" y="2778852"/>
            <a:ext cx="40767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193" y="2204177"/>
            <a:ext cx="41767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855" y="2718531"/>
            <a:ext cx="3200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8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893" y="3180490"/>
            <a:ext cx="38973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8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857" y="3642456"/>
            <a:ext cx="16922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82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231" y="4069490"/>
            <a:ext cx="3225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8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232" y="4385402"/>
            <a:ext cx="3706813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8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569" y="4901344"/>
            <a:ext cx="16922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85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670" y="5704619"/>
            <a:ext cx="3435351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805" y="1146259"/>
            <a:ext cx="1220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631" y="1112921"/>
            <a:ext cx="42211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355" y="2263860"/>
            <a:ext cx="18843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844" y="2760746"/>
            <a:ext cx="40767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246" y="2267548"/>
            <a:ext cx="41767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908" y="2781902"/>
            <a:ext cx="3200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298" y="3145436"/>
            <a:ext cx="16922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948" y="3412140"/>
            <a:ext cx="3435351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508" y="4021736"/>
            <a:ext cx="30876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248" y="4337648"/>
            <a:ext cx="4586287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8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949" y="5007573"/>
            <a:ext cx="2903537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948" y="5577490"/>
            <a:ext cx="2651125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1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748" y="5966427"/>
            <a:ext cx="6889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1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946" y="6288690"/>
            <a:ext cx="1108075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12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421" y="6279165"/>
            <a:ext cx="3287712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4" y="3138569"/>
            <a:ext cx="465772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49" y="3233817"/>
            <a:ext cx="4819651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629" y="2010300"/>
            <a:ext cx="1543051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7" y="2516270"/>
            <a:ext cx="39163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854" y="2055776"/>
            <a:ext cx="1543051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2516270"/>
            <a:ext cx="5257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640" y="1506085"/>
            <a:ext cx="1543051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68" y="1985101"/>
            <a:ext cx="39163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185" y="1527446"/>
            <a:ext cx="1543051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499" y="1983513"/>
            <a:ext cx="5257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0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19" y="2750276"/>
            <a:ext cx="49434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500" y="2623276"/>
            <a:ext cx="4562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43" y="2835279"/>
            <a:ext cx="275272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09" y="3332807"/>
            <a:ext cx="6880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592" y="1363701"/>
            <a:ext cx="10647144" cy="133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06" y="2648591"/>
            <a:ext cx="39766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06" y="4118620"/>
            <a:ext cx="7646988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808" y="5066357"/>
            <a:ext cx="8335963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15" y="930746"/>
            <a:ext cx="9396412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2" y="2699221"/>
            <a:ext cx="275272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2" y="2724621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937" y="2783358"/>
            <a:ext cx="46482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7" y="3256433"/>
            <a:ext cx="17795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9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7" y="3883500"/>
            <a:ext cx="3636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0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9" y="4380383"/>
            <a:ext cx="24241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1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4877275"/>
            <a:ext cx="32353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2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40" y="6017100"/>
            <a:ext cx="11080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3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266" y="4875683"/>
            <a:ext cx="36718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4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841" y="5288433"/>
            <a:ext cx="19446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5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364" y="5677375"/>
            <a:ext cx="2493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6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366" y="6118700"/>
            <a:ext cx="23193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7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37" y="5471000"/>
            <a:ext cx="2493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右箭头 1"/>
          <p:cNvSpPr/>
          <p:nvPr/>
        </p:nvSpPr>
        <p:spPr>
          <a:xfrm>
            <a:off x="6869115" y="5488462"/>
            <a:ext cx="765175" cy="33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15" y="921693"/>
            <a:ext cx="9396412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2945538"/>
            <a:ext cx="275272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2" y="2715568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937" y="2774305"/>
            <a:ext cx="46482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9" y="3247380"/>
            <a:ext cx="17795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91" y="3302947"/>
            <a:ext cx="27209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1" y="3874447"/>
            <a:ext cx="3636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5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2" y="4371330"/>
            <a:ext cx="24241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6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64" y="4868222"/>
            <a:ext cx="32353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7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91" y="5479405"/>
            <a:ext cx="25034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8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1" y="6008047"/>
            <a:ext cx="11080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9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9" y="3918896"/>
            <a:ext cx="1350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30" name="Picture 1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3" y="4425305"/>
            <a:ext cx="1238251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15" y="930746"/>
            <a:ext cx="9396412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2954591"/>
            <a:ext cx="275272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2" y="2724621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937" y="2783358"/>
            <a:ext cx="46482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7" y="3256433"/>
            <a:ext cx="17795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7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7" y="3883500"/>
            <a:ext cx="3636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8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9" y="4380383"/>
            <a:ext cx="24241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9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4877275"/>
            <a:ext cx="32353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0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40" y="6017100"/>
            <a:ext cx="11080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1" name="Picture 2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37" y="5471000"/>
            <a:ext cx="2493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9" y="3652518"/>
            <a:ext cx="9683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3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66" y="3327871"/>
            <a:ext cx="9683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4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8" y="3456462"/>
            <a:ext cx="30702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5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7" y="4208933"/>
            <a:ext cx="16224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6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349" y="4740750"/>
            <a:ext cx="1430339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6" y="1165138"/>
            <a:ext cx="9388475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7" y="2868058"/>
            <a:ext cx="27813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2" y="3023370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7" y="3064645"/>
            <a:ext cx="5999163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9" y="3601220"/>
            <a:ext cx="440372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9" y="4086995"/>
            <a:ext cx="4273551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9" y="4618811"/>
            <a:ext cx="6235700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6" y="676276"/>
            <a:ext cx="9388475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7" y="2705104"/>
            <a:ext cx="27813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2" y="2398713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2" y="2443167"/>
            <a:ext cx="6235700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3182941"/>
            <a:ext cx="1787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7" y="3546478"/>
            <a:ext cx="2346325" cy="76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4137025"/>
            <a:ext cx="2101851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4513267"/>
            <a:ext cx="29559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8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7" y="4832354"/>
            <a:ext cx="2346325" cy="76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9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7" y="5430838"/>
            <a:ext cx="238918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00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5767388"/>
            <a:ext cx="3244851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01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40" y="3220308"/>
            <a:ext cx="36274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02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40" y="3682270"/>
            <a:ext cx="23463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03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99249"/>
            <a:ext cx="33829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04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2" y="4770779"/>
            <a:ext cx="25558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06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2" y="5197475"/>
            <a:ext cx="25812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07" name="Picture 1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3" y="5654679"/>
            <a:ext cx="19018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7161739" y="159674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40" y="1121460"/>
            <a:ext cx="9388475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7" y="3068806"/>
            <a:ext cx="2876551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3065246"/>
            <a:ext cx="50403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5" y="3527208"/>
            <a:ext cx="4552951" cy="210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40" y="1076195"/>
            <a:ext cx="9388475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9" y="3232150"/>
            <a:ext cx="2914651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90" y="3195939"/>
            <a:ext cx="4603751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9" y="3500735"/>
            <a:ext cx="4551363" cy="210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7" y="2832833"/>
            <a:ext cx="2724151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5" y="687388"/>
            <a:ext cx="93091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265" y="2613243"/>
            <a:ext cx="1108075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263" y="3010118"/>
            <a:ext cx="342741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40" y="3427627"/>
            <a:ext cx="27638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41" y="3889593"/>
            <a:ext cx="9937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8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9" y="4351552"/>
            <a:ext cx="30607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9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41" y="4581739"/>
            <a:ext cx="1343025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0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5200868"/>
            <a:ext cx="31908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1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40" y="5883493"/>
            <a:ext cx="22764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2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277" y="2652931"/>
            <a:ext cx="2738439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3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275" y="3472081"/>
            <a:ext cx="2503488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4" name="Picture 1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277" y="4186455"/>
            <a:ext cx="3078163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5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4970677"/>
            <a:ext cx="1543051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6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7" y="5346918"/>
            <a:ext cx="17795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77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6" y="5800939"/>
            <a:ext cx="30702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7985605" y="120508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26" y="2905257"/>
            <a:ext cx="2724151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5" y="823183"/>
            <a:ext cx="93091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134" y="2767144"/>
            <a:ext cx="1108075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131" y="3340228"/>
            <a:ext cx="279876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135" y="4065715"/>
            <a:ext cx="54943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132" y="4562607"/>
            <a:ext cx="24765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2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294" y="4543557"/>
            <a:ext cx="25034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3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433" y="3181478"/>
            <a:ext cx="958851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4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433" y="5097594"/>
            <a:ext cx="958851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5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572" y="5713540"/>
            <a:ext cx="32432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6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71" y="6105657"/>
            <a:ext cx="3652839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985605" y="120508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335" y="3548071"/>
            <a:ext cx="2724151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535" y="1554167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83" y="2001842"/>
            <a:ext cx="958851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336" y="2463804"/>
            <a:ext cx="32432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346" y="2959104"/>
            <a:ext cx="3652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83" y="1633542"/>
            <a:ext cx="11430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210" y="2095508"/>
            <a:ext cx="34274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85" y="2557467"/>
            <a:ext cx="27559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998" y="2930532"/>
            <a:ext cx="98583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9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023" y="4845058"/>
            <a:ext cx="2659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0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47" y="5307021"/>
            <a:ext cx="2668587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999" y="3455992"/>
            <a:ext cx="16398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2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733" y="3806833"/>
            <a:ext cx="28336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3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733" y="4156079"/>
            <a:ext cx="1333500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5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531" y="2001842"/>
            <a:ext cx="13430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6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528" y="2463804"/>
            <a:ext cx="244951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7" name="Picture 1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530" y="2930532"/>
            <a:ext cx="19192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8" name="Picture 1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240" y="3344867"/>
            <a:ext cx="20574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29" name="Picture 1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605" y="3649671"/>
            <a:ext cx="2354263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30" name="Picture 1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242" y="4232279"/>
            <a:ext cx="2955925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31" name="Picture 1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303" y="5143504"/>
            <a:ext cx="1814512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  <p:pic>
        <p:nvPicPr>
          <p:cNvPr id="68624" name="Picture 1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242" y="1625607"/>
            <a:ext cx="11160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2" y="1590328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433" y="2237169"/>
            <a:ext cx="958851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10" y="2662919"/>
            <a:ext cx="32432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7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220" y="3158219"/>
            <a:ext cx="3652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842" y="1295657"/>
            <a:ext cx="11430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430" y="1663957"/>
            <a:ext cx="9858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40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944" y="2762511"/>
            <a:ext cx="2668588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41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842" y="2506923"/>
            <a:ext cx="163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42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432" y="3799148"/>
            <a:ext cx="111601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43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981" y="4196019"/>
            <a:ext cx="1814512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44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219" y="1086109"/>
            <a:ext cx="202247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45" name="Picture 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694" y="2695836"/>
            <a:ext cx="2868613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46" name="Picture 2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70" y="3756711"/>
            <a:ext cx="21463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7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783" y="5461261"/>
            <a:ext cx="2206625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上箭头 2"/>
          <p:cNvSpPr/>
          <p:nvPr/>
        </p:nvSpPr>
        <p:spPr>
          <a:xfrm>
            <a:off x="6232270" y="4861186"/>
            <a:ext cx="250825" cy="5365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9649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181" y="4180148"/>
            <a:ext cx="3619500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50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844" y="5732719"/>
            <a:ext cx="3008313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161739" y="525431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894536"/>
            <a:ext cx="935196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90" y="3338467"/>
            <a:ext cx="27146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2" y="3452771"/>
            <a:ext cx="1779588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77" y="2920955"/>
            <a:ext cx="1108075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3" y="5645109"/>
            <a:ext cx="2087563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3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6" y="3294017"/>
            <a:ext cx="1927225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3" y="3208296"/>
            <a:ext cx="2049463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7" y="5580017"/>
            <a:ext cx="2049463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6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8" y="5608592"/>
            <a:ext cx="2136775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7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613" y="3444830"/>
            <a:ext cx="20320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8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637" y="4619581"/>
            <a:ext cx="2519363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985605" y="120508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3" y="1936104"/>
            <a:ext cx="4786313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1" y="3074343"/>
            <a:ext cx="3676651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390" y="4195120"/>
            <a:ext cx="3706812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948854"/>
            <a:ext cx="935196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3171179"/>
            <a:ext cx="3735387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985605" y="120508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3" y="2883375"/>
            <a:ext cx="260032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91" y="2716687"/>
            <a:ext cx="31273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9" y="4151783"/>
            <a:ext cx="2635251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41" y="5010621"/>
            <a:ext cx="32734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743671"/>
            <a:ext cx="2965451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1" y="4316886"/>
            <a:ext cx="40005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642941"/>
            <a:ext cx="935196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985605" y="120508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3050276"/>
            <a:ext cx="252412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5" y="2910576"/>
            <a:ext cx="273050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40" y="4213913"/>
            <a:ext cx="391318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1" y="2559735"/>
            <a:ext cx="36703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1" y="5094976"/>
            <a:ext cx="40005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5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6" y="733812"/>
            <a:ext cx="935196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985605" y="120508"/>
            <a:ext cx="39159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综合运用，提升能力</a:t>
            </a: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zh-CN" sz="32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2565743" y="1400175"/>
            <a:ext cx="7218363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方正舒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4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二次函数综合题要求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780831" y="2863853"/>
            <a:ext cx="7475711" cy="198950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二次函数及相关的数学基础知识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多角度的思考分析构造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计算的准确性和熟练度</a:t>
            </a:r>
            <a:endParaRPr lang="en-US" altLang="zh-CN" sz="3200" b="1" dirty="0"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058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环保">
  <a:themeElements>
    <a:clrScheme name="环保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环保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环保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4548</TotalTime>
  <Words>1837</Words>
  <Application>Microsoft Office PowerPoint</Application>
  <PresentationFormat>宽屏</PresentationFormat>
  <Paragraphs>349</Paragraphs>
  <Slides>58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72" baseType="lpstr">
      <vt:lpstr>方正舒体</vt:lpstr>
      <vt:lpstr>黑体</vt:lpstr>
      <vt:lpstr>楷体</vt:lpstr>
      <vt:lpstr>隶书</vt:lpstr>
      <vt:lpstr>宋体</vt:lpstr>
      <vt:lpstr>Arial</vt:lpstr>
      <vt:lpstr>Calibri</vt:lpstr>
      <vt:lpstr>Cambria Math</vt:lpstr>
      <vt:lpstr>Comic Sans MS</vt:lpstr>
      <vt:lpstr>Garamond</vt:lpstr>
      <vt:lpstr>Times New Roman</vt:lpstr>
      <vt:lpstr>Wingdings</vt:lpstr>
      <vt:lpstr>环保</vt:lpstr>
      <vt:lpstr>Equation</vt:lpstr>
      <vt:lpstr>二次函数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新华中学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圆的中考复习</dc:title>
  <dc:creator>蔡雅楠</dc:creator>
  <cp:lastModifiedBy>杨景伟</cp:lastModifiedBy>
  <cp:revision>269</cp:revision>
  <dcterms:created xsi:type="dcterms:W3CDTF">2017-01-03T01:38:34Z</dcterms:created>
  <dcterms:modified xsi:type="dcterms:W3CDTF">2020-02-11T03:58:04Z</dcterms:modified>
</cp:coreProperties>
</file>